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9"/>
  </p:notesMasterIdLst>
  <p:sldIdLst>
    <p:sldId id="256" r:id="rId2"/>
    <p:sldId id="257" r:id="rId3"/>
    <p:sldId id="258" r:id="rId4"/>
    <p:sldId id="259" r:id="rId5"/>
    <p:sldId id="285" r:id="rId6"/>
    <p:sldId id="260" r:id="rId7"/>
    <p:sldId id="270" r:id="rId8"/>
    <p:sldId id="274" r:id="rId9"/>
    <p:sldId id="272" r:id="rId10"/>
    <p:sldId id="275" r:id="rId11"/>
    <p:sldId id="276" r:id="rId12"/>
    <p:sldId id="277" r:id="rId13"/>
    <p:sldId id="279" r:id="rId14"/>
    <p:sldId id="280" r:id="rId15"/>
    <p:sldId id="281" r:id="rId16"/>
    <p:sldId id="261" r:id="rId17"/>
    <p:sldId id="262" r:id="rId18"/>
    <p:sldId id="263" r:id="rId19"/>
    <p:sldId id="264" r:id="rId20"/>
    <p:sldId id="265" r:id="rId21"/>
    <p:sldId id="282" r:id="rId22"/>
    <p:sldId id="283" r:id="rId23"/>
    <p:sldId id="284" r:id="rId24"/>
    <p:sldId id="267" r:id="rId25"/>
    <p:sldId id="269" r:id="rId26"/>
    <p:sldId id="271"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1109B-0C59-4399-B9C7-19E86650A80A}" v="181" dt="2024-06-04T02:45:00.694"/>
    <p1510:client id="{4336361B-96A6-7F40-963B-F37EC8E80CAA}" v="141" dt="2024-06-04T00:41:22.738"/>
    <p1510:client id="{67713CE0-A287-3B4D-9A13-E053125793E3}" v="1065" dt="2024-06-04T20:13:58.323"/>
    <p1510:client id="{CF8DE3A0-6A3F-A4A8-72EB-164A1F326469}" v="132" dt="2024-06-03T22:01:09.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48"/>
    <p:restoredTop sz="94694"/>
  </p:normalViewPr>
  <p:slideViewPr>
    <p:cSldViewPr snapToGrid="0">
      <p:cViewPr varScale="1">
        <p:scale>
          <a:sx n="61" d="100"/>
          <a:sy n="61" d="100"/>
        </p:scale>
        <p:origin x="248" y="1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676EB2-9E4B-1C4F-BEDC-94C2E15EAB5E}" type="datetimeFigureOut">
              <a:rPr lang="en-US" smtClean="0"/>
              <a:t>6/3/24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27C32-81E5-B84B-BD8D-B005996D2A4A}" type="slidenum">
              <a:rPr lang="en-US" smtClean="0"/>
              <a:t>‹#›</a:t>
            </a:fld>
            <a:endParaRPr lang="en-US"/>
          </a:p>
        </p:txBody>
      </p:sp>
    </p:spTree>
    <p:extLst>
      <p:ext uri="{BB962C8B-B14F-4D97-AF65-F5344CB8AC3E}">
        <p14:creationId xmlns:p14="http://schemas.microsoft.com/office/powerpoint/2010/main" val="202739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system-ui"/>
              </a:rPr>
              <a:t>The cross-validation accuracy scores for the three models indicate their performance in predicting customer segments. The Gradient Boosting Classifier achieved the highest cross-validation accuracy score of 0.534, suggesting it has the best predictive power among the three models. The Logistic Regression and Random Forest Classifier had similar but lower accuracy scores of 0.4954 and 0.4857, respectively. This implies that the Gradient Boosting Classifier is the most reliable model for predicting customer segments in this dataset, outperforming the other two models in terms of accuracy. Yet, its accuracy score is too low to say that we are confident the future customer will land in certain segments, only some-what certain.</a:t>
            </a:r>
            <a:endParaRPr lang="en-US" dirty="0"/>
          </a:p>
        </p:txBody>
      </p:sp>
      <p:sp>
        <p:nvSpPr>
          <p:cNvPr id="4" name="Slide Number Placeholder 3"/>
          <p:cNvSpPr>
            <a:spLocks noGrp="1"/>
          </p:cNvSpPr>
          <p:nvPr>
            <p:ph type="sldNum" sz="quarter" idx="5"/>
          </p:nvPr>
        </p:nvSpPr>
        <p:spPr/>
        <p:txBody>
          <a:bodyPr/>
          <a:lstStyle/>
          <a:p>
            <a:fld id="{03E27C32-81E5-B84B-BD8D-B005996D2A4A}" type="slidenum">
              <a:rPr lang="en-US" smtClean="0"/>
              <a:t>19</a:t>
            </a:fld>
            <a:endParaRPr lang="en-US"/>
          </a:p>
        </p:txBody>
      </p:sp>
    </p:spTree>
    <p:extLst>
      <p:ext uri="{BB962C8B-B14F-4D97-AF65-F5344CB8AC3E}">
        <p14:creationId xmlns:p14="http://schemas.microsoft.com/office/powerpoint/2010/main" val="1194481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6/3/24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371439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6/3/24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21254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6/3/24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04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6/3/24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3721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6/3/24</a:t>
            </a:fld>
            <a:endParaRPr lang="en-US" dirty="0"/>
          </a:p>
        </p:txBody>
      </p:sp>
    </p:spTree>
    <p:extLst>
      <p:ext uri="{BB962C8B-B14F-4D97-AF65-F5344CB8AC3E}">
        <p14:creationId xmlns:p14="http://schemas.microsoft.com/office/powerpoint/2010/main" val="330250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6/3/24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4807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6/3/24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543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6/3/24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70714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6/3/24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7632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6/3/24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7451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6/3/24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993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6/3/24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59011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bisheksudarshan/customer-segmentation/data?select=test.csv"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3695013C-B196-DB94-DCD4-D41E8A895405}"/>
              </a:ext>
            </a:extLst>
          </p:cNvPr>
          <p:cNvPicPr>
            <a:picLocks noChangeAspect="1"/>
          </p:cNvPicPr>
          <p:nvPr/>
        </p:nvPicPr>
        <p:blipFill rotWithShape="1">
          <a:blip r:embed="rId2"/>
          <a:srcRect l="17039" r="26950"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9A03818-D0ED-E6D3-BDCD-8863048E2143}"/>
              </a:ext>
            </a:extLst>
          </p:cNvPr>
          <p:cNvSpPr>
            <a:spLocks noGrp="1"/>
          </p:cNvSpPr>
          <p:nvPr>
            <p:ph type="ctrTitle"/>
          </p:nvPr>
        </p:nvSpPr>
        <p:spPr>
          <a:xfrm>
            <a:off x="1180531" y="1346268"/>
            <a:ext cx="5274860" cy="3066706"/>
          </a:xfrm>
        </p:spPr>
        <p:txBody>
          <a:bodyPr anchor="b">
            <a:normAutofit/>
          </a:bodyPr>
          <a:lstStyle/>
          <a:p>
            <a:pPr>
              <a:lnSpc>
                <a:spcPct val="110000"/>
              </a:lnSpc>
            </a:pPr>
            <a:r>
              <a:rPr lang="en-US" altLang="zh-CN" sz="4200" dirty="0"/>
              <a:t>Customer</a:t>
            </a:r>
            <a:r>
              <a:rPr lang="zh-CN" altLang="en-US" sz="4200" dirty="0"/>
              <a:t> </a:t>
            </a:r>
            <a:r>
              <a:rPr lang="en-US" altLang="zh-CN" sz="4200" dirty="0"/>
              <a:t>Segmentation Analysis and Suggestions</a:t>
            </a:r>
            <a:endParaRPr lang="en-US" sz="4200" dirty="0"/>
          </a:p>
        </p:txBody>
      </p:sp>
      <p:sp>
        <p:nvSpPr>
          <p:cNvPr id="3" name="Subtitle 2">
            <a:extLst>
              <a:ext uri="{FF2B5EF4-FFF2-40B4-BE49-F238E27FC236}">
                <a16:creationId xmlns:a16="http://schemas.microsoft.com/office/drawing/2014/main" id="{BFE56EFA-D05C-52C6-ABF5-889B77F87499}"/>
              </a:ext>
            </a:extLst>
          </p:cNvPr>
          <p:cNvSpPr>
            <a:spLocks noGrp="1"/>
          </p:cNvSpPr>
          <p:nvPr>
            <p:ph type="subTitle" idx="1"/>
          </p:nvPr>
        </p:nvSpPr>
        <p:spPr>
          <a:xfrm>
            <a:off x="1201212" y="4412974"/>
            <a:ext cx="4162357" cy="1576188"/>
          </a:xfrm>
        </p:spPr>
        <p:txBody>
          <a:bodyPr anchor="t">
            <a:normAutofit fontScale="70000" lnSpcReduction="20000"/>
          </a:bodyPr>
          <a:lstStyle/>
          <a:p>
            <a:r>
              <a:rPr lang="en-US" dirty="0"/>
              <a:t>Presented by Team 8:</a:t>
            </a:r>
          </a:p>
          <a:p>
            <a:r>
              <a:rPr lang="en-US" dirty="0"/>
              <a:t>Nathaniel Z, </a:t>
            </a:r>
            <a:r>
              <a:rPr lang="en-US" dirty="0" err="1"/>
              <a:t>Youyi</a:t>
            </a:r>
            <a:r>
              <a:rPr lang="en-US" dirty="0"/>
              <a:t> F, </a:t>
            </a:r>
            <a:r>
              <a:rPr lang="en-US" dirty="0" err="1"/>
              <a:t>Xiaoya</a:t>
            </a:r>
            <a:r>
              <a:rPr lang="en-US" dirty="0"/>
              <a:t> W, </a:t>
            </a:r>
            <a:r>
              <a:rPr lang="en-US" dirty="0" err="1"/>
              <a:t>Xujuan</a:t>
            </a:r>
            <a:r>
              <a:rPr lang="en-US" dirty="0"/>
              <a:t> L</a:t>
            </a:r>
          </a:p>
          <a:p>
            <a:r>
              <a:rPr lang="en-US" dirty="0"/>
              <a:t>Univ. of Cali Riverside</a:t>
            </a:r>
          </a:p>
        </p:txBody>
      </p:sp>
    </p:spTree>
    <p:extLst>
      <p:ext uri="{BB962C8B-B14F-4D97-AF65-F5344CB8AC3E}">
        <p14:creationId xmlns:p14="http://schemas.microsoft.com/office/powerpoint/2010/main" val="23723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12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7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22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a:solidFill>
                  <a:srgbClr val="434343"/>
                </a:solidFill>
                <a:latin typeface="Times New Roman"/>
                <a:cs typeface="Times New Roman"/>
              </a:rPr>
              <a:t>Spending Power by Profession</a:t>
            </a:r>
            <a:endParaRPr lang="en-US" sz="2400"/>
          </a:p>
        </p:txBody>
      </p:sp>
      <p:sp>
        <p:nvSpPr>
          <p:cNvPr id="5" name="TextBox 4">
            <a:extLst>
              <a:ext uri="{FF2B5EF4-FFF2-40B4-BE49-F238E27FC236}">
                <a16:creationId xmlns:a16="http://schemas.microsoft.com/office/drawing/2014/main" id="{667D6B1D-8BEE-70ED-4080-EBB322FD7E45}"/>
              </a:ext>
            </a:extLst>
          </p:cNvPr>
          <p:cNvSpPr txBox="1"/>
          <p:nvPr/>
        </p:nvSpPr>
        <p:spPr>
          <a:xfrm>
            <a:off x="6926216" y="2991756"/>
            <a:ext cx="46445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An analysis of spending power segmented by profession revealed significant variance among different occupational groups. Artists and healthcare professionals showed the highest and second-highest spending scores respectively, offering insights into economic behaviors by profession. </a:t>
            </a:r>
          </a:p>
        </p:txBody>
      </p:sp>
      <p:pic>
        <p:nvPicPr>
          <p:cNvPr id="6" name="Picture 5" descr="A graph of blue rectangular bars with white text&#10;&#10;Description automatically generated">
            <a:extLst>
              <a:ext uri="{FF2B5EF4-FFF2-40B4-BE49-F238E27FC236}">
                <a16:creationId xmlns:a16="http://schemas.microsoft.com/office/drawing/2014/main" id="{48A19634-E18A-6D2D-91F3-4B1C22FEEF1C}"/>
              </a:ext>
            </a:extLst>
          </p:cNvPr>
          <p:cNvPicPr>
            <a:picLocks noChangeAspect="1"/>
          </p:cNvPicPr>
          <p:nvPr/>
        </p:nvPicPr>
        <p:blipFill>
          <a:blip r:embed="rId2"/>
          <a:stretch>
            <a:fillRect/>
          </a:stretch>
        </p:blipFill>
        <p:spPr>
          <a:xfrm>
            <a:off x="1691640" y="2993742"/>
            <a:ext cx="5044440" cy="3164137"/>
          </a:xfrm>
          <a:prstGeom prst="rect">
            <a:avLst/>
          </a:prstGeom>
        </p:spPr>
      </p:pic>
    </p:spTree>
    <p:extLst>
      <p:ext uri="{BB962C8B-B14F-4D97-AF65-F5344CB8AC3E}">
        <p14:creationId xmlns:p14="http://schemas.microsoft.com/office/powerpoint/2010/main" val="428587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dirty="0">
                <a:solidFill>
                  <a:srgbClr val="434343"/>
                </a:solidFill>
                <a:latin typeface="Times New Roman"/>
                <a:ea typeface="+mn-lt"/>
                <a:cs typeface="Times New Roman"/>
              </a:rPr>
              <a:t>Spending by Gender</a:t>
            </a:r>
            <a:endParaRPr lang="en-US" sz="2400" dirty="0">
              <a:ea typeface="Meiryo"/>
            </a:endParaRPr>
          </a:p>
        </p:txBody>
      </p:sp>
      <p:sp>
        <p:nvSpPr>
          <p:cNvPr id="5" name="TextBox 4">
            <a:extLst>
              <a:ext uri="{FF2B5EF4-FFF2-40B4-BE49-F238E27FC236}">
                <a16:creationId xmlns:a16="http://schemas.microsoft.com/office/drawing/2014/main" id="{667D6B1D-8BEE-70ED-4080-EBB322FD7E45}"/>
              </a:ext>
            </a:extLst>
          </p:cNvPr>
          <p:cNvSpPr txBox="1"/>
          <p:nvPr/>
        </p:nvSpPr>
        <p:spPr>
          <a:xfrm>
            <a:off x="7100387" y="3688442"/>
            <a:ext cx="464457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The chart shows spending scores for males and females across low, average, and high categories using box plots. This visual representation allows for a comparison of spending behaviors between genders.</a:t>
            </a:r>
          </a:p>
        </p:txBody>
      </p:sp>
      <p:pic>
        <p:nvPicPr>
          <p:cNvPr id="4" name="Picture 3" descr="A screen shot of a chart&#10;&#10;Description automatically generated">
            <a:extLst>
              <a:ext uri="{FF2B5EF4-FFF2-40B4-BE49-F238E27FC236}">
                <a16:creationId xmlns:a16="http://schemas.microsoft.com/office/drawing/2014/main" id="{2F627ADB-45FE-1349-3BF1-5F21227ADD23}"/>
              </a:ext>
            </a:extLst>
          </p:cNvPr>
          <p:cNvPicPr>
            <a:picLocks noChangeAspect="1"/>
          </p:cNvPicPr>
          <p:nvPr/>
        </p:nvPicPr>
        <p:blipFill>
          <a:blip r:embed="rId2"/>
          <a:stretch>
            <a:fillRect/>
          </a:stretch>
        </p:blipFill>
        <p:spPr>
          <a:xfrm>
            <a:off x="682171" y="2989091"/>
            <a:ext cx="6096000" cy="3427074"/>
          </a:xfrm>
          <a:prstGeom prst="rect">
            <a:avLst/>
          </a:prstGeom>
        </p:spPr>
      </p:pic>
    </p:spTree>
    <p:extLst>
      <p:ext uri="{BB962C8B-B14F-4D97-AF65-F5344CB8AC3E}">
        <p14:creationId xmlns:p14="http://schemas.microsoft.com/office/powerpoint/2010/main" val="78940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dirty="0">
                <a:solidFill>
                  <a:srgbClr val="434343"/>
                </a:solidFill>
                <a:latin typeface="Times New Roman"/>
                <a:cs typeface="Times New Roman"/>
              </a:rPr>
              <a:t>Work Experience by Gender</a:t>
            </a:r>
            <a:endParaRPr lang="en-US" sz="2400" dirty="0"/>
          </a:p>
        </p:txBody>
      </p:sp>
      <p:sp>
        <p:nvSpPr>
          <p:cNvPr id="5" name="TextBox 4">
            <a:extLst>
              <a:ext uri="{FF2B5EF4-FFF2-40B4-BE49-F238E27FC236}">
                <a16:creationId xmlns:a16="http://schemas.microsoft.com/office/drawing/2014/main" id="{667D6B1D-8BEE-70ED-4080-EBB322FD7E45}"/>
              </a:ext>
            </a:extLst>
          </p:cNvPr>
          <p:cNvSpPr txBox="1"/>
          <p:nvPr/>
        </p:nvSpPr>
        <p:spPr>
          <a:xfrm>
            <a:off x="7172959" y="3731985"/>
            <a:ext cx="46445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The chart shows box plots of work experience in years for males and females, allowing for a comparison of median values and outliers between genders.</a:t>
            </a:r>
          </a:p>
        </p:txBody>
      </p:sp>
      <p:pic>
        <p:nvPicPr>
          <p:cNvPr id="4" name="Picture 3" descr="A graph of work experience by gender&#10;&#10;Description automatically generated">
            <a:extLst>
              <a:ext uri="{FF2B5EF4-FFF2-40B4-BE49-F238E27FC236}">
                <a16:creationId xmlns:a16="http://schemas.microsoft.com/office/drawing/2014/main" id="{D98FAFA8-A256-3964-C295-EF287EEDA991}"/>
              </a:ext>
            </a:extLst>
          </p:cNvPr>
          <p:cNvPicPr>
            <a:picLocks noChangeAspect="1"/>
          </p:cNvPicPr>
          <p:nvPr/>
        </p:nvPicPr>
        <p:blipFill>
          <a:blip r:embed="rId2"/>
          <a:stretch>
            <a:fillRect/>
          </a:stretch>
        </p:blipFill>
        <p:spPr>
          <a:xfrm>
            <a:off x="696686" y="2992450"/>
            <a:ext cx="6096000" cy="3609042"/>
          </a:xfrm>
          <a:prstGeom prst="rect">
            <a:avLst/>
          </a:prstGeom>
        </p:spPr>
      </p:pic>
    </p:spTree>
    <p:extLst>
      <p:ext uri="{BB962C8B-B14F-4D97-AF65-F5344CB8AC3E}">
        <p14:creationId xmlns:p14="http://schemas.microsoft.com/office/powerpoint/2010/main" val="373371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dirty="0">
                <a:solidFill>
                  <a:srgbClr val="434343"/>
                </a:solidFill>
                <a:latin typeface="Times New Roman"/>
                <a:cs typeface="Times New Roman"/>
              </a:rPr>
              <a:t>Profession Distribution by Graduation Status</a:t>
            </a:r>
            <a:endParaRPr lang="en-US" sz="2400" dirty="0"/>
          </a:p>
        </p:txBody>
      </p:sp>
      <p:sp>
        <p:nvSpPr>
          <p:cNvPr id="5" name="TextBox 4">
            <a:extLst>
              <a:ext uri="{FF2B5EF4-FFF2-40B4-BE49-F238E27FC236}">
                <a16:creationId xmlns:a16="http://schemas.microsoft.com/office/drawing/2014/main" id="{667D6B1D-8BEE-70ED-4080-EBB322FD7E45}"/>
              </a:ext>
            </a:extLst>
          </p:cNvPr>
          <p:cNvSpPr txBox="1"/>
          <p:nvPr/>
        </p:nvSpPr>
        <p:spPr>
          <a:xfrm>
            <a:off x="6926216" y="3681185"/>
            <a:ext cx="464457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The bar chart shows the number of graduates and non-graduates across various professions like healthcare, engineering, and law. It highlights differences in professional participation relative to educational achievement.</a:t>
            </a:r>
          </a:p>
        </p:txBody>
      </p:sp>
      <p:pic>
        <p:nvPicPr>
          <p:cNvPr id="7" name="Picture 6" descr="A graph of a bar chart&#10;&#10;Description automatically generated">
            <a:extLst>
              <a:ext uri="{FF2B5EF4-FFF2-40B4-BE49-F238E27FC236}">
                <a16:creationId xmlns:a16="http://schemas.microsoft.com/office/drawing/2014/main" id="{1AE421F2-1461-5ED9-25CB-07D379B487C8}"/>
              </a:ext>
            </a:extLst>
          </p:cNvPr>
          <p:cNvPicPr>
            <a:picLocks noChangeAspect="1"/>
          </p:cNvPicPr>
          <p:nvPr/>
        </p:nvPicPr>
        <p:blipFill>
          <a:blip r:embed="rId2"/>
          <a:stretch>
            <a:fillRect/>
          </a:stretch>
        </p:blipFill>
        <p:spPr>
          <a:xfrm>
            <a:off x="828524" y="2990850"/>
            <a:ext cx="5866191" cy="3779158"/>
          </a:xfrm>
          <a:prstGeom prst="rect">
            <a:avLst/>
          </a:prstGeom>
        </p:spPr>
      </p:pic>
    </p:spTree>
    <p:extLst>
      <p:ext uri="{BB962C8B-B14F-4D97-AF65-F5344CB8AC3E}">
        <p14:creationId xmlns:p14="http://schemas.microsoft.com/office/powerpoint/2010/main" val="36842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dirty="0">
                <a:solidFill>
                  <a:srgbClr val="434343"/>
                </a:solidFill>
                <a:latin typeface="Times New Roman"/>
                <a:cs typeface="Times New Roman"/>
              </a:rPr>
              <a:t>Spending by Marital Status</a:t>
            </a:r>
            <a:endParaRPr lang="en-US" sz="2400" dirty="0"/>
          </a:p>
        </p:txBody>
      </p:sp>
      <p:sp>
        <p:nvSpPr>
          <p:cNvPr id="5" name="TextBox 4">
            <a:extLst>
              <a:ext uri="{FF2B5EF4-FFF2-40B4-BE49-F238E27FC236}">
                <a16:creationId xmlns:a16="http://schemas.microsoft.com/office/drawing/2014/main" id="{667D6B1D-8BEE-70ED-4080-EBB322FD7E45}"/>
              </a:ext>
            </a:extLst>
          </p:cNvPr>
          <p:cNvSpPr txBox="1"/>
          <p:nvPr/>
        </p:nvSpPr>
        <p:spPr>
          <a:xfrm>
            <a:off x="7216502" y="3673927"/>
            <a:ext cx="464457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The chart shows box plots comparing spending scores of individuals who have never married with those who have been married. It highlights differences in spending behaviors and distribution between the two groups.</a:t>
            </a:r>
          </a:p>
        </p:txBody>
      </p:sp>
      <p:pic>
        <p:nvPicPr>
          <p:cNvPr id="6" name="Picture 5" descr="A screenshot of a graph&#10;&#10;Description automatically generated">
            <a:extLst>
              <a:ext uri="{FF2B5EF4-FFF2-40B4-BE49-F238E27FC236}">
                <a16:creationId xmlns:a16="http://schemas.microsoft.com/office/drawing/2014/main" id="{34344C5F-3357-41C2-EB1A-69E9EF8E21D5}"/>
              </a:ext>
            </a:extLst>
          </p:cNvPr>
          <p:cNvPicPr>
            <a:picLocks noChangeAspect="1"/>
          </p:cNvPicPr>
          <p:nvPr/>
        </p:nvPicPr>
        <p:blipFill>
          <a:blip r:embed="rId2"/>
          <a:stretch>
            <a:fillRect/>
          </a:stretch>
        </p:blipFill>
        <p:spPr>
          <a:xfrm>
            <a:off x="551543" y="3148330"/>
            <a:ext cx="6371771" cy="3406138"/>
          </a:xfrm>
          <a:prstGeom prst="rect">
            <a:avLst/>
          </a:prstGeom>
        </p:spPr>
      </p:pic>
    </p:spTree>
    <p:extLst>
      <p:ext uri="{BB962C8B-B14F-4D97-AF65-F5344CB8AC3E}">
        <p14:creationId xmlns:p14="http://schemas.microsoft.com/office/powerpoint/2010/main" val="396684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dirty="0">
                <a:solidFill>
                  <a:srgbClr val="434343"/>
                </a:solidFill>
                <a:latin typeface="Times New Roman"/>
                <a:cs typeface="Times New Roman"/>
              </a:rPr>
              <a:t>Correlation Matrix</a:t>
            </a:r>
            <a:endParaRPr lang="en-US" sz="2400" dirty="0"/>
          </a:p>
        </p:txBody>
      </p:sp>
      <p:sp>
        <p:nvSpPr>
          <p:cNvPr id="5" name="TextBox 4">
            <a:extLst>
              <a:ext uri="{FF2B5EF4-FFF2-40B4-BE49-F238E27FC236}">
                <a16:creationId xmlns:a16="http://schemas.microsoft.com/office/drawing/2014/main" id="{667D6B1D-8BEE-70ED-4080-EBB322FD7E45}"/>
              </a:ext>
            </a:extLst>
          </p:cNvPr>
          <p:cNvSpPr txBox="1"/>
          <p:nvPr/>
        </p:nvSpPr>
        <p:spPr>
          <a:xfrm>
            <a:off x="7158445" y="3906156"/>
            <a:ext cx="464457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Meiryo"/>
                <a:cs typeface="Times New Roman"/>
              </a:rPr>
              <a:t>The chart displays a correlation matrix of variables like gender, age, and work experience, among others. It uses a color gradient from red to blue to indicate correlation values from 1 to -1, visually showing the relationships between these factors.</a:t>
            </a:r>
          </a:p>
        </p:txBody>
      </p:sp>
      <p:pic>
        <p:nvPicPr>
          <p:cNvPr id="4" name="Picture 3" descr="A screenshot of a graph&#10;&#10;Description automatically generated">
            <a:extLst>
              <a:ext uri="{FF2B5EF4-FFF2-40B4-BE49-F238E27FC236}">
                <a16:creationId xmlns:a16="http://schemas.microsoft.com/office/drawing/2014/main" id="{9A8DC856-6446-B7CA-23DC-0CCC2B30ACF5}"/>
              </a:ext>
            </a:extLst>
          </p:cNvPr>
          <p:cNvPicPr>
            <a:picLocks noChangeAspect="1"/>
          </p:cNvPicPr>
          <p:nvPr/>
        </p:nvPicPr>
        <p:blipFill>
          <a:blip r:embed="rId2"/>
          <a:stretch>
            <a:fillRect/>
          </a:stretch>
        </p:blipFill>
        <p:spPr>
          <a:xfrm>
            <a:off x="870857" y="2990203"/>
            <a:ext cx="5921829" cy="3867535"/>
          </a:xfrm>
          <a:prstGeom prst="rect">
            <a:avLst/>
          </a:prstGeom>
        </p:spPr>
      </p:pic>
    </p:spTree>
    <p:extLst>
      <p:ext uri="{BB962C8B-B14F-4D97-AF65-F5344CB8AC3E}">
        <p14:creationId xmlns:p14="http://schemas.microsoft.com/office/powerpoint/2010/main" val="419652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320E-6DAB-D8D0-5771-267C0AF97E75}"/>
              </a:ext>
            </a:extLst>
          </p:cNvPr>
          <p:cNvSpPr>
            <a:spLocks noGrp="1"/>
          </p:cNvSpPr>
          <p:nvPr>
            <p:ph type="title"/>
          </p:nvPr>
        </p:nvSpPr>
        <p:spPr/>
        <p:txBody>
          <a:bodyPr/>
          <a:lstStyle/>
          <a:p>
            <a:r>
              <a:rPr lang="en-US" dirty="0"/>
              <a:t>Section III: Model Selection</a:t>
            </a:r>
          </a:p>
        </p:txBody>
      </p:sp>
      <p:sp>
        <p:nvSpPr>
          <p:cNvPr id="3" name="Content Placeholder 2">
            <a:extLst>
              <a:ext uri="{FF2B5EF4-FFF2-40B4-BE49-F238E27FC236}">
                <a16:creationId xmlns:a16="http://schemas.microsoft.com/office/drawing/2014/main" id="{33EF7A76-2744-FFDC-7630-AB79C5DB5C97}"/>
              </a:ext>
            </a:extLst>
          </p:cNvPr>
          <p:cNvSpPr>
            <a:spLocks noGrp="1"/>
          </p:cNvSpPr>
          <p:nvPr>
            <p:ph idx="1"/>
          </p:nvPr>
        </p:nvSpPr>
        <p:spPr/>
        <p:txBody>
          <a:bodyPr>
            <a:normAutofit/>
          </a:bodyPr>
          <a:lstStyle/>
          <a:p>
            <a:pPr marL="342900" indent="-342900">
              <a:buAutoNum type="arabicPeriod"/>
            </a:pPr>
            <a:r>
              <a:rPr lang="en-US" sz="2400" b="1" dirty="0"/>
              <a:t>Predictive Modeling for </a:t>
            </a:r>
            <a:r>
              <a:rPr lang="en-US" sz="2400" b="1" dirty="0" err="1"/>
              <a:t>Spending_Scores</a:t>
            </a:r>
            <a:endParaRPr lang="en-US" sz="2400" b="1" dirty="0"/>
          </a:p>
          <a:p>
            <a:pPr marL="342900" indent="-342900">
              <a:buAutoNum type="arabicPeriod"/>
            </a:pPr>
            <a:r>
              <a:rPr lang="en-US" sz="2400" b="1" dirty="0"/>
              <a:t>Customer Segmentation Clustering – </a:t>
            </a:r>
            <a:r>
              <a:rPr lang="en-US" sz="2400" b="1" dirty="0" err="1"/>
              <a:t>KMeans</a:t>
            </a:r>
            <a:endParaRPr lang="en-US" sz="2400" b="1" dirty="0"/>
          </a:p>
          <a:p>
            <a:pPr marL="342900" indent="-342900">
              <a:buAutoNum type="arabicPeriod"/>
            </a:pPr>
            <a:r>
              <a:rPr lang="en-US" sz="2400" b="1" dirty="0"/>
              <a:t>Customer Segmentation Prediction</a:t>
            </a:r>
          </a:p>
          <a:p>
            <a:pPr marL="342900" indent="-342900">
              <a:buAutoNum type="arabicPeriod"/>
            </a:pPr>
            <a:r>
              <a:rPr lang="en-US" sz="2400" b="1" dirty="0"/>
              <a:t>Feature Importance Analysis</a:t>
            </a:r>
          </a:p>
        </p:txBody>
      </p:sp>
    </p:spTree>
    <p:extLst>
      <p:ext uri="{BB962C8B-B14F-4D97-AF65-F5344CB8AC3E}">
        <p14:creationId xmlns:p14="http://schemas.microsoft.com/office/powerpoint/2010/main" val="287508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17854B6-1068-8BC6-0DF8-BB7C9CC7A521}"/>
              </a:ext>
            </a:extLst>
          </p:cNvPr>
          <p:cNvSpPr>
            <a:spLocks noGrp="1"/>
          </p:cNvSpPr>
          <p:nvPr>
            <p:ph type="title"/>
          </p:nvPr>
        </p:nvSpPr>
        <p:spPr>
          <a:xfrm>
            <a:off x="1188340" y="1105232"/>
            <a:ext cx="3288821" cy="4277802"/>
          </a:xfrm>
        </p:spPr>
        <p:txBody>
          <a:bodyPr anchor="ctr">
            <a:normAutofit/>
          </a:bodyPr>
          <a:lstStyle/>
          <a:p>
            <a:r>
              <a:rPr lang="en-US" dirty="0"/>
              <a:t>Part 1:</a:t>
            </a:r>
            <a:br>
              <a:rPr lang="en-US" dirty="0"/>
            </a:br>
            <a:r>
              <a:rPr lang="en-US" dirty="0"/>
              <a:t>Predictive Modeling for Spending Score</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2378534A-2D7D-4E3B-90C8-9B2FB34DF2C4}"/>
              </a:ext>
            </a:extLst>
          </p:cNvPr>
          <p:cNvSpPr>
            <a:spLocks noGrp="1"/>
          </p:cNvSpPr>
          <p:nvPr>
            <p:ph idx="1"/>
          </p:nvPr>
        </p:nvSpPr>
        <p:spPr>
          <a:xfrm>
            <a:off x="6096000" y="1105232"/>
            <a:ext cx="5176298" cy="4277802"/>
          </a:xfrm>
        </p:spPr>
        <p:txBody>
          <a:bodyPr anchor="ctr">
            <a:normAutofit/>
          </a:bodyPr>
          <a:lstStyle/>
          <a:p>
            <a:endParaRPr lang="en-US" dirty="0"/>
          </a:p>
        </p:txBody>
      </p:sp>
      <p:pic>
        <p:nvPicPr>
          <p:cNvPr id="4" name="Picture 3">
            <a:extLst>
              <a:ext uri="{FF2B5EF4-FFF2-40B4-BE49-F238E27FC236}">
                <a16:creationId xmlns:a16="http://schemas.microsoft.com/office/drawing/2014/main" id="{F3FB2EF7-59C4-05D6-C83C-D5B63B8B966B}"/>
              </a:ext>
            </a:extLst>
          </p:cNvPr>
          <p:cNvPicPr>
            <a:picLocks noChangeAspect="1"/>
          </p:cNvPicPr>
          <p:nvPr/>
        </p:nvPicPr>
        <p:blipFill>
          <a:blip r:embed="rId2"/>
          <a:stretch>
            <a:fillRect/>
          </a:stretch>
        </p:blipFill>
        <p:spPr>
          <a:xfrm>
            <a:off x="5228449" y="1700645"/>
            <a:ext cx="6563632" cy="3456709"/>
          </a:xfrm>
          <a:prstGeom prst="rect">
            <a:avLst/>
          </a:prstGeom>
        </p:spPr>
      </p:pic>
      <p:pic>
        <p:nvPicPr>
          <p:cNvPr id="5" name="Picture 4">
            <a:extLst>
              <a:ext uri="{FF2B5EF4-FFF2-40B4-BE49-F238E27FC236}">
                <a16:creationId xmlns:a16="http://schemas.microsoft.com/office/drawing/2014/main" id="{AD6A2331-37AD-BB2B-83B0-606A03677805}"/>
              </a:ext>
            </a:extLst>
          </p:cNvPr>
          <p:cNvPicPr>
            <a:picLocks noChangeAspect="1"/>
          </p:cNvPicPr>
          <p:nvPr/>
        </p:nvPicPr>
        <p:blipFill>
          <a:blip r:embed="rId3"/>
          <a:stretch>
            <a:fillRect/>
          </a:stretch>
        </p:blipFill>
        <p:spPr>
          <a:xfrm>
            <a:off x="5822308" y="4628956"/>
            <a:ext cx="5969773" cy="427492"/>
          </a:xfrm>
          <a:prstGeom prst="rect">
            <a:avLst/>
          </a:prstGeom>
        </p:spPr>
      </p:pic>
      <p:pic>
        <p:nvPicPr>
          <p:cNvPr id="6" name="Picture 5">
            <a:extLst>
              <a:ext uri="{FF2B5EF4-FFF2-40B4-BE49-F238E27FC236}">
                <a16:creationId xmlns:a16="http://schemas.microsoft.com/office/drawing/2014/main" id="{CF4A229E-A2F1-C7A1-D7D0-51D60D46060A}"/>
              </a:ext>
            </a:extLst>
          </p:cNvPr>
          <p:cNvPicPr>
            <a:picLocks noChangeAspect="1"/>
          </p:cNvPicPr>
          <p:nvPr/>
        </p:nvPicPr>
        <p:blipFill>
          <a:blip r:embed="rId4"/>
          <a:stretch>
            <a:fillRect/>
          </a:stretch>
        </p:blipFill>
        <p:spPr>
          <a:xfrm>
            <a:off x="5822308" y="5243612"/>
            <a:ext cx="5618252" cy="1483752"/>
          </a:xfrm>
          <a:prstGeom prst="rect">
            <a:avLst/>
          </a:prstGeom>
        </p:spPr>
      </p:pic>
    </p:spTree>
    <p:extLst>
      <p:ext uri="{BB962C8B-B14F-4D97-AF65-F5344CB8AC3E}">
        <p14:creationId xmlns:p14="http://schemas.microsoft.com/office/powerpoint/2010/main" val="285324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3" presetClass="exit" presetSubtype="10" fill="hold" nodeType="afterEffect">
                                  <p:stCondLst>
                                    <p:cond delay="50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17854B6-1068-8BC6-0DF8-BB7C9CC7A521}"/>
              </a:ext>
            </a:extLst>
          </p:cNvPr>
          <p:cNvSpPr>
            <a:spLocks noGrp="1"/>
          </p:cNvSpPr>
          <p:nvPr>
            <p:ph type="title"/>
          </p:nvPr>
        </p:nvSpPr>
        <p:spPr>
          <a:xfrm>
            <a:off x="1188492" y="1938962"/>
            <a:ext cx="3527762" cy="2980076"/>
          </a:xfrm>
        </p:spPr>
        <p:txBody>
          <a:bodyPr anchor="ctr">
            <a:normAutofit fontScale="90000"/>
          </a:bodyPr>
          <a:lstStyle/>
          <a:p>
            <a:r>
              <a:rPr lang="en-US" dirty="0"/>
              <a:t>Part 2:</a:t>
            </a:r>
            <a:br>
              <a:rPr lang="en-US" dirty="0"/>
            </a:br>
            <a:r>
              <a:rPr lang="en-US" dirty="0"/>
              <a:t>Customer Segmentation Clustering - </a:t>
            </a:r>
            <a:r>
              <a:rPr lang="en-US" dirty="0" err="1"/>
              <a:t>KMeans</a:t>
            </a:r>
            <a:endParaRPr lang="en-US" dirty="0"/>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7" name="Picture 6">
            <a:extLst>
              <a:ext uri="{FF2B5EF4-FFF2-40B4-BE49-F238E27FC236}">
                <a16:creationId xmlns:a16="http://schemas.microsoft.com/office/drawing/2014/main" id="{81ACBE67-8529-89A8-2E3E-736814908B5A}"/>
              </a:ext>
            </a:extLst>
          </p:cNvPr>
          <p:cNvPicPr>
            <a:picLocks noChangeAspect="1"/>
          </p:cNvPicPr>
          <p:nvPr/>
        </p:nvPicPr>
        <p:blipFill>
          <a:blip r:embed="rId2"/>
          <a:stretch>
            <a:fillRect/>
          </a:stretch>
        </p:blipFill>
        <p:spPr>
          <a:xfrm>
            <a:off x="4942484" y="736083"/>
            <a:ext cx="7023285" cy="5385834"/>
          </a:xfrm>
          <a:prstGeom prst="rect">
            <a:avLst/>
          </a:prstGeom>
        </p:spPr>
      </p:pic>
      <p:pic>
        <p:nvPicPr>
          <p:cNvPr id="9" name="Picture 8">
            <a:extLst>
              <a:ext uri="{FF2B5EF4-FFF2-40B4-BE49-F238E27FC236}">
                <a16:creationId xmlns:a16="http://schemas.microsoft.com/office/drawing/2014/main" id="{BF24DC86-7023-A444-4DB4-41C0A8CE80B7}"/>
              </a:ext>
            </a:extLst>
          </p:cNvPr>
          <p:cNvPicPr>
            <a:picLocks noChangeAspect="1"/>
          </p:cNvPicPr>
          <p:nvPr/>
        </p:nvPicPr>
        <p:blipFill>
          <a:blip r:embed="rId3"/>
          <a:stretch>
            <a:fillRect/>
          </a:stretch>
        </p:blipFill>
        <p:spPr>
          <a:xfrm>
            <a:off x="226231" y="3391786"/>
            <a:ext cx="11738772" cy="1835821"/>
          </a:xfrm>
          <a:prstGeom prst="rect">
            <a:avLst/>
          </a:prstGeom>
        </p:spPr>
      </p:pic>
      <p:pic>
        <p:nvPicPr>
          <p:cNvPr id="14" name="Picture 13">
            <a:extLst>
              <a:ext uri="{FF2B5EF4-FFF2-40B4-BE49-F238E27FC236}">
                <a16:creationId xmlns:a16="http://schemas.microsoft.com/office/drawing/2014/main" id="{2A8B6107-64D6-CA2A-BE15-BEB217130551}"/>
              </a:ext>
            </a:extLst>
          </p:cNvPr>
          <p:cNvPicPr>
            <a:picLocks noChangeAspect="1"/>
          </p:cNvPicPr>
          <p:nvPr/>
        </p:nvPicPr>
        <p:blipFill>
          <a:blip r:embed="rId4"/>
          <a:stretch>
            <a:fillRect/>
          </a:stretch>
        </p:blipFill>
        <p:spPr>
          <a:xfrm>
            <a:off x="4967364" y="733645"/>
            <a:ext cx="6813509" cy="5422997"/>
          </a:xfrm>
          <a:prstGeom prst="rect">
            <a:avLst/>
          </a:prstGeom>
        </p:spPr>
      </p:pic>
    </p:spTree>
    <p:extLst>
      <p:ext uri="{BB962C8B-B14F-4D97-AF65-F5344CB8AC3E}">
        <p14:creationId xmlns:p14="http://schemas.microsoft.com/office/powerpoint/2010/main" val="363550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0 L 0.00183 -0.26134 " pathEditMode="relative" rAng="0" ptsTypes="AA">
                                      <p:cBhvr>
                                        <p:cTn id="6" dur="1000" fill="hold"/>
                                        <p:tgtEl>
                                          <p:spTgt spid="2"/>
                                        </p:tgtEl>
                                        <p:attrNameLst>
                                          <p:attrName>ppt_x</p:attrName>
                                          <p:attrName>ppt_y</p:attrName>
                                        </p:attrNameLst>
                                      </p:cBhvr>
                                      <p:rCtr x="91" y="-13079"/>
                                    </p:animMotion>
                                  </p:childTnLst>
                                </p:cTn>
                              </p:par>
                              <p:par>
                                <p:cTn id="7" presetID="9" presetClass="exit" presetSubtype="0" fill="hold" nodeType="withEffect">
                                  <p:stCondLst>
                                    <p:cond delay="0"/>
                                  </p:stCondLst>
                                  <p:childTnLst>
                                    <p:animEffect transition="out" filter="dissolve">
                                      <p:cBhvr>
                                        <p:cTn id="8" dur="1000"/>
                                        <p:tgtEl>
                                          <p:spTgt spid="7"/>
                                        </p:tgtEl>
                                      </p:cBhvr>
                                    </p:animEffect>
                                    <p:set>
                                      <p:cBhvr>
                                        <p:cTn id="9" dur="1" fill="hold">
                                          <p:stCondLst>
                                            <p:cond delay="999"/>
                                          </p:stCondLst>
                                        </p:cTn>
                                        <p:tgtEl>
                                          <p:spTgt spid="7"/>
                                        </p:tgtEl>
                                        <p:attrNameLst>
                                          <p:attrName>style.visibility</p:attrName>
                                        </p:attrNameLst>
                                      </p:cBhvr>
                                      <p:to>
                                        <p:strVal val="hidden"/>
                                      </p:to>
                                    </p:set>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17854B6-1068-8BC6-0DF8-BB7C9CC7A521}"/>
              </a:ext>
            </a:extLst>
          </p:cNvPr>
          <p:cNvSpPr>
            <a:spLocks noGrp="1"/>
          </p:cNvSpPr>
          <p:nvPr>
            <p:ph type="title"/>
          </p:nvPr>
        </p:nvSpPr>
        <p:spPr>
          <a:xfrm>
            <a:off x="780619" y="1938962"/>
            <a:ext cx="3527762" cy="2980076"/>
          </a:xfrm>
        </p:spPr>
        <p:txBody>
          <a:bodyPr anchor="ctr">
            <a:normAutofit/>
          </a:bodyPr>
          <a:lstStyle/>
          <a:p>
            <a:r>
              <a:rPr lang="en-US" dirty="0"/>
              <a:t>Part 3:</a:t>
            </a:r>
            <a:br>
              <a:rPr lang="en-US" dirty="0"/>
            </a:br>
            <a:r>
              <a:rPr lang="en-US" dirty="0"/>
              <a:t>Customer Segmentation Prediction</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extBox 2">
            <a:extLst>
              <a:ext uri="{FF2B5EF4-FFF2-40B4-BE49-F238E27FC236}">
                <a16:creationId xmlns:a16="http://schemas.microsoft.com/office/drawing/2014/main" id="{CA2A5ECF-C559-A308-E0E1-66F3B799AEFF}"/>
              </a:ext>
            </a:extLst>
          </p:cNvPr>
          <p:cNvSpPr txBox="1"/>
          <p:nvPr/>
        </p:nvSpPr>
        <p:spPr>
          <a:xfrm>
            <a:off x="6298190" y="1137185"/>
            <a:ext cx="4848446" cy="5016758"/>
          </a:xfrm>
          <a:prstGeom prst="rect">
            <a:avLst/>
          </a:prstGeom>
          <a:noFill/>
        </p:spPr>
        <p:txBody>
          <a:bodyPr wrap="square" rtlCol="0">
            <a:spAutoFit/>
          </a:bodyPr>
          <a:lstStyle/>
          <a:p>
            <a:pPr marL="342900" indent="-342900">
              <a:lnSpc>
                <a:spcPct val="150000"/>
              </a:lnSpc>
              <a:buAutoNum type="arabicPeriod"/>
            </a:pPr>
            <a:r>
              <a:rPr lang="en-US" sz="3200" dirty="0"/>
              <a:t>Logistic Regression</a:t>
            </a:r>
          </a:p>
          <a:p>
            <a:pPr marL="342900" indent="-342900">
              <a:lnSpc>
                <a:spcPct val="150000"/>
              </a:lnSpc>
              <a:buAutoNum type="arabicPeriod"/>
            </a:pPr>
            <a:r>
              <a:rPr lang="en-US" sz="3200" dirty="0"/>
              <a:t>Random Forest</a:t>
            </a:r>
          </a:p>
          <a:p>
            <a:pPr marL="342900" indent="-342900">
              <a:lnSpc>
                <a:spcPct val="150000"/>
              </a:lnSpc>
              <a:buAutoNum type="arabicPeriod"/>
            </a:pPr>
            <a:r>
              <a:rPr lang="en-US" sz="3200" dirty="0"/>
              <a:t>Gradient Boosting</a:t>
            </a:r>
          </a:p>
          <a:p>
            <a:pPr marL="342900" indent="-342900">
              <a:lnSpc>
                <a:spcPct val="150000"/>
              </a:lnSpc>
              <a:buAutoNum type="arabicPeriod"/>
            </a:pPr>
            <a:endParaRPr lang="en-US" sz="3200" dirty="0"/>
          </a:p>
          <a:p>
            <a:pPr>
              <a:lnSpc>
                <a:spcPct val="150000"/>
              </a:lnSpc>
            </a:pPr>
            <a:r>
              <a:rPr lang="en-US" sz="3200" dirty="0"/>
              <a:t>Append Prediction to </a:t>
            </a:r>
            <a:r>
              <a:rPr lang="en-US" sz="3200" dirty="0" err="1"/>
              <a:t>test_data.csv</a:t>
            </a:r>
            <a:endParaRPr lang="en-US" sz="3200" dirty="0"/>
          </a:p>
          <a:p>
            <a:pPr marL="342900" indent="-342900">
              <a:buAutoNum type="arabicPeriod"/>
            </a:pPr>
            <a:endParaRPr lang="en-US" sz="3200" dirty="0"/>
          </a:p>
        </p:txBody>
      </p:sp>
      <p:pic>
        <p:nvPicPr>
          <p:cNvPr id="4" name="Picture 3">
            <a:extLst>
              <a:ext uri="{FF2B5EF4-FFF2-40B4-BE49-F238E27FC236}">
                <a16:creationId xmlns:a16="http://schemas.microsoft.com/office/drawing/2014/main" id="{D76A3CA5-B12D-E5DA-4930-48178A6B4466}"/>
              </a:ext>
            </a:extLst>
          </p:cNvPr>
          <p:cNvPicPr>
            <a:picLocks noChangeAspect="1"/>
          </p:cNvPicPr>
          <p:nvPr/>
        </p:nvPicPr>
        <p:blipFill>
          <a:blip r:embed="rId3"/>
          <a:stretch>
            <a:fillRect/>
          </a:stretch>
        </p:blipFill>
        <p:spPr>
          <a:xfrm>
            <a:off x="1136594" y="2594927"/>
            <a:ext cx="9918812" cy="3745833"/>
          </a:xfrm>
          <a:prstGeom prst="rect">
            <a:avLst/>
          </a:prstGeom>
        </p:spPr>
      </p:pic>
      <p:pic>
        <p:nvPicPr>
          <p:cNvPr id="5" name="Picture 4">
            <a:extLst>
              <a:ext uri="{FF2B5EF4-FFF2-40B4-BE49-F238E27FC236}">
                <a16:creationId xmlns:a16="http://schemas.microsoft.com/office/drawing/2014/main" id="{57890BD5-AD78-280C-2DC5-DA01FDC0C23C}"/>
              </a:ext>
            </a:extLst>
          </p:cNvPr>
          <p:cNvPicPr>
            <a:picLocks noChangeAspect="1"/>
          </p:cNvPicPr>
          <p:nvPr/>
        </p:nvPicPr>
        <p:blipFill>
          <a:blip r:embed="rId4"/>
          <a:stretch>
            <a:fillRect/>
          </a:stretch>
        </p:blipFill>
        <p:spPr>
          <a:xfrm>
            <a:off x="1136594" y="3317078"/>
            <a:ext cx="10013126" cy="2125929"/>
          </a:xfrm>
          <a:prstGeom prst="rect">
            <a:avLst/>
          </a:prstGeom>
        </p:spPr>
      </p:pic>
      <p:pic>
        <p:nvPicPr>
          <p:cNvPr id="6" name="Picture 5">
            <a:extLst>
              <a:ext uri="{FF2B5EF4-FFF2-40B4-BE49-F238E27FC236}">
                <a16:creationId xmlns:a16="http://schemas.microsoft.com/office/drawing/2014/main" id="{75E06C2E-505C-C2A7-6794-FC9007393A0E}"/>
              </a:ext>
            </a:extLst>
          </p:cNvPr>
          <p:cNvPicPr>
            <a:picLocks noChangeAspect="1"/>
          </p:cNvPicPr>
          <p:nvPr/>
        </p:nvPicPr>
        <p:blipFill>
          <a:blip r:embed="rId5"/>
          <a:stretch>
            <a:fillRect/>
          </a:stretch>
        </p:blipFill>
        <p:spPr>
          <a:xfrm>
            <a:off x="117733" y="2621970"/>
            <a:ext cx="5715000" cy="3873500"/>
          </a:xfrm>
          <a:prstGeom prst="rect">
            <a:avLst/>
          </a:prstGeom>
        </p:spPr>
      </p:pic>
      <p:pic>
        <p:nvPicPr>
          <p:cNvPr id="15" name="Picture 14">
            <a:extLst>
              <a:ext uri="{FF2B5EF4-FFF2-40B4-BE49-F238E27FC236}">
                <a16:creationId xmlns:a16="http://schemas.microsoft.com/office/drawing/2014/main" id="{99DCF853-94CE-2296-EB35-1A73FF503B08}"/>
              </a:ext>
            </a:extLst>
          </p:cNvPr>
          <p:cNvPicPr>
            <a:picLocks noChangeAspect="1"/>
          </p:cNvPicPr>
          <p:nvPr/>
        </p:nvPicPr>
        <p:blipFill>
          <a:blip r:embed="rId6"/>
          <a:stretch>
            <a:fillRect/>
          </a:stretch>
        </p:blipFill>
        <p:spPr>
          <a:xfrm>
            <a:off x="3526506" y="2647370"/>
            <a:ext cx="5537200" cy="3822700"/>
          </a:xfrm>
          <a:prstGeom prst="rect">
            <a:avLst/>
          </a:prstGeom>
        </p:spPr>
      </p:pic>
      <p:pic>
        <p:nvPicPr>
          <p:cNvPr id="16" name="Picture 15">
            <a:extLst>
              <a:ext uri="{FF2B5EF4-FFF2-40B4-BE49-F238E27FC236}">
                <a16:creationId xmlns:a16="http://schemas.microsoft.com/office/drawing/2014/main" id="{92E8FFB8-EBAA-745E-AE1B-86BE8124F2EC}"/>
              </a:ext>
            </a:extLst>
          </p:cNvPr>
          <p:cNvPicPr>
            <a:picLocks noChangeAspect="1"/>
          </p:cNvPicPr>
          <p:nvPr/>
        </p:nvPicPr>
        <p:blipFill>
          <a:blip r:embed="rId7"/>
          <a:stretch>
            <a:fillRect/>
          </a:stretch>
        </p:blipFill>
        <p:spPr>
          <a:xfrm>
            <a:off x="6196602" y="2711880"/>
            <a:ext cx="5486400" cy="3771900"/>
          </a:xfrm>
          <a:prstGeom prst="rect">
            <a:avLst/>
          </a:prstGeom>
        </p:spPr>
      </p:pic>
      <p:pic>
        <p:nvPicPr>
          <p:cNvPr id="17" name="Picture 16">
            <a:extLst>
              <a:ext uri="{FF2B5EF4-FFF2-40B4-BE49-F238E27FC236}">
                <a16:creationId xmlns:a16="http://schemas.microsoft.com/office/drawing/2014/main" id="{5E2331DC-11A0-DFC1-15CC-16F6DA84C606}"/>
              </a:ext>
            </a:extLst>
          </p:cNvPr>
          <p:cNvPicPr>
            <a:picLocks noChangeAspect="1"/>
          </p:cNvPicPr>
          <p:nvPr/>
        </p:nvPicPr>
        <p:blipFill>
          <a:blip r:embed="rId8"/>
          <a:stretch>
            <a:fillRect/>
          </a:stretch>
        </p:blipFill>
        <p:spPr>
          <a:xfrm>
            <a:off x="401021" y="3651039"/>
            <a:ext cx="11227294" cy="1065108"/>
          </a:xfrm>
          <a:prstGeom prst="rect">
            <a:avLst/>
          </a:prstGeom>
        </p:spPr>
      </p:pic>
    </p:spTree>
    <p:extLst>
      <p:ext uri="{BB962C8B-B14F-4D97-AF65-F5344CB8AC3E}">
        <p14:creationId xmlns:p14="http://schemas.microsoft.com/office/powerpoint/2010/main" val="345049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29398 " pathEditMode="relative" ptsTypes="AA">
                                      <p:cBhvr>
                                        <p:cTn id="6" dur="1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par>
                          <p:cTn id="9" fill="hold">
                            <p:stCondLst>
                              <p:cond delay="10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9" presetClass="exit" presetSubtype="0" fill="hold" nodeType="withEffect">
                                  <p:stCondLst>
                                    <p:cond delay="0"/>
                                  </p:stCondLst>
                                  <p:childTnLst>
                                    <p:animEffect transition="out" filter="dissolv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dissolv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BF015-C39B-D980-4A8B-BC9FE69C35E0}"/>
              </a:ext>
            </a:extLst>
          </p:cNvPr>
          <p:cNvSpPr>
            <a:spLocks noGrp="1"/>
          </p:cNvSpPr>
          <p:nvPr>
            <p:ph type="title"/>
          </p:nvPr>
        </p:nvSpPr>
        <p:spPr/>
        <p:txBody>
          <a:bodyPr/>
          <a:lstStyle/>
          <a:p>
            <a:r>
              <a:rPr lang="en-US" dirty="0"/>
              <a:t>Background of this Analysis</a:t>
            </a:r>
          </a:p>
        </p:txBody>
      </p:sp>
      <p:sp>
        <p:nvSpPr>
          <p:cNvPr id="3" name="Content Placeholder 2">
            <a:extLst>
              <a:ext uri="{FF2B5EF4-FFF2-40B4-BE49-F238E27FC236}">
                <a16:creationId xmlns:a16="http://schemas.microsoft.com/office/drawing/2014/main" id="{CE3BCF64-8F7E-93F6-C4F4-3496A7CA5844}"/>
              </a:ext>
            </a:extLst>
          </p:cNvPr>
          <p:cNvSpPr>
            <a:spLocks noGrp="1"/>
          </p:cNvSpPr>
          <p:nvPr>
            <p:ph idx="1"/>
          </p:nvPr>
        </p:nvSpPr>
        <p:spPr/>
        <p:txBody>
          <a:bodyPr/>
          <a:lstStyle/>
          <a:p>
            <a:endParaRPr lang="en-US" dirty="0"/>
          </a:p>
        </p:txBody>
      </p:sp>
      <p:pic>
        <p:nvPicPr>
          <p:cNvPr id="1026" name="Picture 2" descr="46,396 Car Dealer Background Royalty-Free Photos and Stock Images |  Shutterstock">
            <a:extLst>
              <a:ext uri="{FF2B5EF4-FFF2-40B4-BE49-F238E27FC236}">
                <a16:creationId xmlns:a16="http://schemas.microsoft.com/office/drawing/2014/main" id="{D48B7794-4BE8-EEC1-CBE4-963C0301B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38" y="2301368"/>
            <a:ext cx="6171617" cy="4114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ecome a Car Dealer: Requirements &amp; Cost | Viking Bond Service">
            <a:extLst>
              <a:ext uri="{FF2B5EF4-FFF2-40B4-BE49-F238E27FC236}">
                <a16:creationId xmlns:a16="http://schemas.microsoft.com/office/drawing/2014/main" id="{6E52CA72-AC3F-8533-3A5A-546BE4142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474" y="2276046"/>
            <a:ext cx="6168759" cy="4114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lpful Tips for Excellent Customer Experiences in The Automotive Industry  - Spectrio">
            <a:extLst>
              <a:ext uri="{FF2B5EF4-FFF2-40B4-BE49-F238E27FC236}">
                <a16:creationId xmlns:a16="http://schemas.microsoft.com/office/drawing/2014/main" id="{05A41D77-D056-1E1F-8EF7-C5305119B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030" y="2276046"/>
            <a:ext cx="6200977" cy="413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17854B6-1068-8BC6-0DF8-BB7C9CC7A521}"/>
              </a:ext>
            </a:extLst>
          </p:cNvPr>
          <p:cNvSpPr>
            <a:spLocks noGrp="1"/>
          </p:cNvSpPr>
          <p:nvPr>
            <p:ph type="title"/>
          </p:nvPr>
        </p:nvSpPr>
        <p:spPr>
          <a:xfrm>
            <a:off x="1188340" y="1105232"/>
            <a:ext cx="3013545" cy="4277802"/>
          </a:xfrm>
        </p:spPr>
        <p:txBody>
          <a:bodyPr anchor="ctr">
            <a:normAutofit/>
          </a:bodyPr>
          <a:lstStyle/>
          <a:p>
            <a:r>
              <a:rPr lang="en-US" dirty="0"/>
              <a:t>Part 4:</a:t>
            </a:r>
            <a:br>
              <a:rPr lang="en-US" dirty="0"/>
            </a:br>
            <a:r>
              <a:rPr lang="en-US" dirty="0"/>
              <a:t>Feature Importance Analysis</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4" name="Content Placeholder 3">
            <a:extLst>
              <a:ext uri="{FF2B5EF4-FFF2-40B4-BE49-F238E27FC236}">
                <a16:creationId xmlns:a16="http://schemas.microsoft.com/office/drawing/2014/main" id="{55C57C20-98F8-FD35-453A-1FFDA87816C5}"/>
              </a:ext>
            </a:extLst>
          </p:cNvPr>
          <p:cNvPicPr>
            <a:picLocks noGrp="1" noChangeAspect="1"/>
          </p:cNvPicPr>
          <p:nvPr>
            <p:ph idx="1"/>
          </p:nvPr>
        </p:nvPicPr>
        <p:blipFill>
          <a:blip r:embed="rId2"/>
          <a:stretch>
            <a:fillRect/>
          </a:stretch>
        </p:blipFill>
        <p:spPr>
          <a:xfrm>
            <a:off x="4874150" y="1264525"/>
            <a:ext cx="6756849" cy="3959218"/>
          </a:xfrm>
        </p:spPr>
      </p:pic>
      <p:sp>
        <p:nvSpPr>
          <p:cNvPr id="5" name="TextBox 4">
            <a:extLst>
              <a:ext uri="{FF2B5EF4-FFF2-40B4-BE49-F238E27FC236}">
                <a16:creationId xmlns:a16="http://schemas.microsoft.com/office/drawing/2014/main" id="{19595540-CF99-0436-DEE7-BA6D2CAE1119}"/>
              </a:ext>
            </a:extLst>
          </p:cNvPr>
          <p:cNvSpPr txBox="1"/>
          <p:nvPr/>
        </p:nvSpPr>
        <p:spPr>
          <a:xfrm>
            <a:off x="2508530" y="1429592"/>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CF5FBC9-F9FA-1D20-464B-A3106EA48E6A}"/>
              </a:ext>
            </a:extLst>
          </p:cNvPr>
          <p:cNvSpPr txBox="1"/>
          <p:nvPr/>
        </p:nvSpPr>
        <p:spPr>
          <a:xfrm>
            <a:off x="6999610" y="458548"/>
            <a:ext cx="25004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eiryo"/>
              </a:rPr>
              <a:t>linear regression</a:t>
            </a:r>
            <a:endParaRPr lang="en-US" sz="2000" b="1" dirty="0"/>
          </a:p>
        </p:txBody>
      </p:sp>
    </p:spTree>
    <p:extLst>
      <p:ext uri="{BB962C8B-B14F-4D97-AF65-F5344CB8AC3E}">
        <p14:creationId xmlns:p14="http://schemas.microsoft.com/office/powerpoint/2010/main" val="1342605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5" name="TextBox 4">
            <a:extLst>
              <a:ext uri="{FF2B5EF4-FFF2-40B4-BE49-F238E27FC236}">
                <a16:creationId xmlns:a16="http://schemas.microsoft.com/office/drawing/2014/main" id="{19595540-CF99-0436-DEE7-BA6D2CAE1119}"/>
              </a:ext>
            </a:extLst>
          </p:cNvPr>
          <p:cNvSpPr txBox="1"/>
          <p:nvPr/>
        </p:nvSpPr>
        <p:spPr>
          <a:xfrm>
            <a:off x="2508530" y="1429592"/>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CF5FBC9-F9FA-1D20-464B-A3106EA48E6A}"/>
              </a:ext>
            </a:extLst>
          </p:cNvPr>
          <p:cNvSpPr txBox="1"/>
          <p:nvPr/>
        </p:nvSpPr>
        <p:spPr>
          <a:xfrm>
            <a:off x="6999610" y="458548"/>
            <a:ext cx="25004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eiryo"/>
              </a:rPr>
              <a:t>Decision Tree</a:t>
            </a:r>
            <a:endParaRPr lang="en-US" sz="2000" b="1" dirty="0"/>
          </a:p>
        </p:txBody>
      </p:sp>
      <p:pic>
        <p:nvPicPr>
          <p:cNvPr id="14" name="Picture 13" descr="A graph with blue bars&#10;&#10;Description automatically generated">
            <a:extLst>
              <a:ext uri="{FF2B5EF4-FFF2-40B4-BE49-F238E27FC236}">
                <a16:creationId xmlns:a16="http://schemas.microsoft.com/office/drawing/2014/main" id="{20813B43-ADD2-8495-8424-2FBC075068EE}"/>
              </a:ext>
            </a:extLst>
          </p:cNvPr>
          <p:cNvPicPr>
            <a:picLocks noChangeAspect="1"/>
          </p:cNvPicPr>
          <p:nvPr/>
        </p:nvPicPr>
        <p:blipFill>
          <a:blip r:embed="rId2"/>
          <a:stretch>
            <a:fillRect/>
          </a:stretch>
        </p:blipFill>
        <p:spPr>
          <a:xfrm>
            <a:off x="4861964" y="1268776"/>
            <a:ext cx="6770336" cy="3949562"/>
          </a:xfrm>
          <a:prstGeom prst="rect">
            <a:avLst/>
          </a:prstGeom>
        </p:spPr>
      </p:pic>
      <p:sp>
        <p:nvSpPr>
          <p:cNvPr id="7" name="Title 1">
            <a:extLst>
              <a:ext uri="{FF2B5EF4-FFF2-40B4-BE49-F238E27FC236}">
                <a16:creationId xmlns:a16="http://schemas.microsoft.com/office/drawing/2014/main" id="{6A3D52C1-58CC-416C-F991-0029DB2BBB49}"/>
              </a:ext>
            </a:extLst>
          </p:cNvPr>
          <p:cNvSpPr txBox="1">
            <a:spLocks/>
          </p:cNvSpPr>
          <p:nvPr/>
        </p:nvSpPr>
        <p:spPr>
          <a:xfrm>
            <a:off x="1188340" y="1105232"/>
            <a:ext cx="3013545" cy="4277802"/>
          </a:xfrm>
          <a:prstGeom prst="rect">
            <a:avLst/>
          </a:prstGeom>
        </p:spPr>
        <p:txBody>
          <a:bodyPr vert="horz" lIns="109728" tIns="109728" rIns="109728" bIns="91440" rtlCol="0" anchor="ctr">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a:t>Part 4:</a:t>
            </a:r>
            <a:br>
              <a:rPr lang="en-US"/>
            </a:br>
            <a:r>
              <a:rPr lang="en-US"/>
              <a:t>Feature Importance Analysis</a:t>
            </a:r>
            <a:endParaRPr lang="en-US" dirty="0"/>
          </a:p>
        </p:txBody>
      </p:sp>
    </p:spTree>
    <p:extLst>
      <p:ext uri="{BB962C8B-B14F-4D97-AF65-F5344CB8AC3E}">
        <p14:creationId xmlns:p14="http://schemas.microsoft.com/office/powerpoint/2010/main" val="226920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5" name="TextBox 4">
            <a:extLst>
              <a:ext uri="{FF2B5EF4-FFF2-40B4-BE49-F238E27FC236}">
                <a16:creationId xmlns:a16="http://schemas.microsoft.com/office/drawing/2014/main" id="{19595540-CF99-0436-DEE7-BA6D2CAE1119}"/>
              </a:ext>
            </a:extLst>
          </p:cNvPr>
          <p:cNvSpPr txBox="1"/>
          <p:nvPr/>
        </p:nvSpPr>
        <p:spPr>
          <a:xfrm>
            <a:off x="2508530" y="1429592"/>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CF5FBC9-F9FA-1D20-464B-A3106EA48E6A}"/>
              </a:ext>
            </a:extLst>
          </p:cNvPr>
          <p:cNvSpPr txBox="1"/>
          <p:nvPr/>
        </p:nvSpPr>
        <p:spPr>
          <a:xfrm>
            <a:off x="7006353" y="458548"/>
            <a:ext cx="25004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eiryo"/>
              </a:rPr>
              <a:t>Random Forest</a:t>
            </a:r>
            <a:endParaRPr lang="en-US" sz="2000" b="1" dirty="0"/>
          </a:p>
        </p:txBody>
      </p:sp>
      <p:pic>
        <p:nvPicPr>
          <p:cNvPr id="3" name="Picture 2" descr="A graph with blue and white bars&#10;&#10;Description automatically generated">
            <a:extLst>
              <a:ext uri="{FF2B5EF4-FFF2-40B4-BE49-F238E27FC236}">
                <a16:creationId xmlns:a16="http://schemas.microsoft.com/office/drawing/2014/main" id="{DD6D6CB1-50FA-35BB-9642-F4A963BC2717}"/>
              </a:ext>
            </a:extLst>
          </p:cNvPr>
          <p:cNvPicPr>
            <a:picLocks noChangeAspect="1"/>
          </p:cNvPicPr>
          <p:nvPr/>
        </p:nvPicPr>
        <p:blipFill>
          <a:blip r:embed="rId2"/>
          <a:stretch>
            <a:fillRect/>
          </a:stretch>
        </p:blipFill>
        <p:spPr>
          <a:xfrm>
            <a:off x="4875451" y="1279959"/>
            <a:ext cx="6756849" cy="3927197"/>
          </a:xfrm>
          <a:prstGeom prst="rect">
            <a:avLst/>
          </a:prstGeom>
        </p:spPr>
      </p:pic>
      <p:sp>
        <p:nvSpPr>
          <p:cNvPr id="9" name="Title 1">
            <a:extLst>
              <a:ext uri="{FF2B5EF4-FFF2-40B4-BE49-F238E27FC236}">
                <a16:creationId xmlns:a16="http://schemas.microsoft.com/office/drawing/2014/main" id="{860FD10A-E789-99F9-2CC8-65389E77647E}"/>
              </a:ext>
            </a:extLst>
          </p:cNvPr>
          <p:cNvSpPr txBox="1">
            <a:spLocks/>
          </p:cNvSpPr>
          <p:nvPr/>
        </p:nvSpPr>
        <p:spPr>
          <a:xfrm>
            <a:off x="1188340" y="1105232"/>
            <a:ext cx="3013545" cy="4277802"/>
          </a:xfrm>
          <a:prstGeom prst="rect">
            <a:avLst/>
          </a:prstGeom>
        </p:spPr>
        <p:txBody>
          <a:bodyPr vert="horz" lIns="109728" tIns="109728" rIns="109728" bIns="91440" rtlCol="0" anchor="ctr">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a:t>Part 4:</a:t>
            </a:r>
            <a:br>
              <a:rPr lang="en-US"/>
            </a:br>
            <a:r>
              <a:rPr lang="en-US"/>
              <a:t>Feature Importance Analysis</a:t>
            </a:r>
            <a:endParaRPr lang="en-US" dirty="0"/>
          </a:p>
        </p:txBody>
      </p:sp>
    </p:spTree>
    <p:extLst>
      <p:ext uri="{BB962C8B-B14F-4D97-AF65-F5344CB8AC3E}">
        <p14:creationId xmlns:p14="http://schemas.microsoft.com/office/powerpoint/2010/main" val="389266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5" name="TextBox 4">
            <a:extLst>
              <a:ext uri="{FF2B5EF4-FFF2-40B4-BE49-F238E27FC236}">
                <a16:creationId xmlns:a16="http://schemas.microsoft.com/office/drawing/2014/main" id="{19595540-CF99-0436-DEE7-BA6D2CAE1119}"/>
              </a:ext>
            </a:extLst>
          </p:cNvPr>
          <p:cNvSpPr txBox="1"/>
          <p:nvPr/>
        </p:nvSpPr>
        <p:spPr>
          <a:xfrm>
            <a:off x="2508530" y="1429592"/>
            <a:ext cx="2743199" cy="365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ECF5FBC9-F9FA-1D20-464B-A3106EA48E6A}"/>
              </a:ext>
            </a:extLst>
          </p:cNvPr>
          <p:cNvSpPr txBox="1"/>
          <p:nvPr/>
        </p:nvSpPr>
        <p:spPr>
          <a:xfrm>
            <a:off x="6999610" y="458548"/>
            <a:ext cx="25004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eiryo"/>
              </a:rPr>
              <a:t>Gradient Boost</a:t>
            </a:r>
            <a:endParaRPr lang="en-US" sz="2000" b="1" dirty="0"/>
          </a:p>
        </p:txBody>
      </p:sp>
      <p:pic>
        <p:nvPicPr>
          <p:cNvPr id="3" name="Picture 2" descr="A graph with blue squares&#10;&#10;Description automatically generated">
            <a:extLst>
              <a:ext uri="{FF2B5EF4-FFF2-40B4-BE49-F238E27FC236}">
                <a16:creationId xmlns:a16="http://schemas.microsoft.com/office/drawing/2014/main" id="{C98B6F8F-C8EE-1B93-D8BB-C336AF09C8B8}"/>
              </a:ext>
            </a:extLst>
          </p:cNvPr>
          <p:cNvPicPr>
            <a:picLocks noChangeAspect="1"/>
          </p:cNvPicPr>
          <p:nvPr/>
        </p:nvPicPr>
        <p:blipFill>
          <a:blip r:embed="rId2"/>
          <a:stretch>
            <a:fillRect/>
          </a:stretch>
        </p:blipFill>
        <p:spPr>
          <a:xfrm>
            <a:off x="4879794" y="1106280"/>
            <a:ext cx="6743362" cy="3954752"/>
          </a:xfrm>
          <a:prstGeom prst="rect">
            <a:avLst/>
          </a:prstGeom>
        </p:spPr>
      </p:pic>
      <p:sp>
        <p:nvSpPr>
          <p:cNvPr id="9" name="Title 1">
            <a:extLst>
              <a:ext uri="{FF2B5EF4-FFF2-40B4-BE49-F238E27FC236}">
                <a16:creationId xmlns:a16="http://schemas.microsoft.com/office/drawing/2014/main" id="{808A2D3F-2921-8B99-FA64-F3996D4EC255}"/>
              </a:ext>
            </a:extLst>
          </p:cNvPr>
          <p:cNvSpPr txBox="1">
            <a:spLocks/>
          </p:cNvSpPr>
          <p:nvPr/>
        </p:nvSpPr>
        <p:spPr>
          <a:xfrm>
            <a:off x="1188340" y="1105232"/>
            <a:ext cx="3013545" cy="4277802"/>
          </a:xfrm>
          <a:prstGeom prst="rect">
            <a:avLst/>
          </a:prstGeom>
        </p:spPr>
        <p:txBody>
          <a:bodyPr vert="horz" lIns="109728" tIns="109728" rIns="109728" bIns="91440" rtlCol="0" anchor="ctr">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lang="en-US"/>
              <a:t>Part 4:</a:t>
            </a:r>
            <a:br>
              <a:rPr lang="en-US"/>
            </a:br>
            <a:r>
              <a:rPr lang="en-US"/>
              <a:t>Feature Importance Analysis</a:t>
            </a:r>
            <a:endParaRPr lang="en-US" dirty="0"/>
          </a:p>
        </p:txBody>
      </p:sp>
    </p:spTree>
    <p:extLst>
      <p:ext uri="{BB962C8B-B14F-4D97-AF65-F5344CB8AC3E}">
        <p14:creationId xmlns:p14="http://schemas.microsoft.com/office/powerpoint/2010/main" val="375688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Freeform: Shape 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1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1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1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1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1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2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0" name="Rectangle 4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EBAAA71-9DD4-6915-7F2D-F8F9206F61E2}"/>
              </a:ext>
            </a:extLst>
          </p:cNvPr>
          <p:cNvSpPr>
            <a:spLocks noGrp="1"/>
          </p:cNvSpPr>
          <p:nvPr>
            <p:ph type="title"/>
          </p:nvPr>
        </p:nvSpPr>
        <p:spPr>
          <a:xfrm>
            <a:off x="1180531" y="1346268"/>
            <a:ext cx="5274860" cy="3066706"/>
          </a:xfrm>
        </p:spPr>
        <p:txBody>
          <a:bodyPr vert="horz" lIns="109728" tIns="109728" rIns="109728" bIns="91440" rtlCol="0" anchor="b">
            <a:normAutofit/>
          </a:bodyPr>
          <a:lstStyle/>
          <a:p>
            <a:r>
              <a:rPr lang="en-US" sz="5400" dirty="0">
                <a:solidFill>
                  <a:schemeClr val="tx1">
                    <a:lumMod val="85000"/>
                    <a:lumOff val="15000"/>
                  </a:schemeClr>
                </a:solidFill>
              </a:rPr>
              <a:t>Business Suggestions</a:t>
            </a:r>
          </a:p>
        </p:txBody>
      </p:sp>
      <p:sp>
        <p:nvSpPr>
          <p:cNvPr id="51" name="Freeform: Shape 25">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27">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3" name="Freeform: Shape 29">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4" name="Picture 53" descr="A colorful circles on a dark background&#10;&#10;Description automatically generated">
            <a:extLst>
              <a:ext uri="{FF2B5EF4-FFF2-40B4-BE49-F238E27FC236}">
                <a16:creationId xmlns:a16="http://schemas.microsoft.com/office/drawing/2014/main" id="{74325ED0-EA0D-C5A5-3CCF-B20FF7E20A60}"/>
              </a:ext>
            </a:extLst>
          </p:cNvPr>
          <p:cNvPicPr>
            <a:picLocks noChangeAspect="1"/>
          </p:cNvPicPr>
          <p:nvPr/>
        </p:nvPicPr>
        <p:blipFill rotWithShape="1">
          <a:blip r:embed="rId2"/>
          <a:srcRect l="415" r="59271" b="1"/>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618854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3882-6308-084F-6ACF-B34E4DFDE193}"/>
              </a:ext>
            </a:extLst>
          </p:cNvPr>
          <p:cNvSpPr>
            <a:spLocks noGrp="1"/>
          </p:cNvSpPr>
          <p:nvPr>
            <p:ph type="title"/>
          </p:nvPr>
        </p:nvSpPr>
        <p:spPr/>
        <p:txBody>
          <a:bodyPr/>
          <a:lstStyle/>
          <a:p>
            <a:r>
              <a:rPr lang="en-US" dirty="0"/>
              <a:t>Business Suggestions</a:t>
            </a:r>
          </a:p>
        </p:txBody>
      </p:sp>
      <p:sp>
        <p:nvSpPr>
          <p:cNvPr id="3" name="Content Placeholder 2">
            <a:extLst>
              <a:ext uri="{FF2B5EF4-FFF2-40B4-BE49-F238E27FC236}">
                <a16:creationId xmlns:a16="http://schemas.microsoft.com/office/drawing/2014/main" id="{EEAC1CC3-1118-6132-B0A7-744C13F0FD10}"/>
              </a:ext>
            </a:extLst>
          </p:cNvPr>
          <p:cNvSpPr>
            <a:spLocks noGrp="1"/>
          </p:cNvSpPr>
          <p:nvPr>
            <p:ph idx="1"/>
          </p:nvPr>
        </p:nvSpPr>
        <p:spPr>
          <a:xfrm>
            <a:off x="1350498" y="2339984"/>
            <a:ext cx="4535978" cy="3651504"/>
          </a:xfrm>
        </p:spPr>
        <p:txBody>
          <a:bodyPr/>
          <a:lstStyle/>
          <a:p>
            <a:r>
              <a:rPr lang="en-US" b="1" dirty="0"/>
              <a:t>Targeted Marketing Strategies</a:t>
            </a:r>
          </a:p>
          <a:p>
            <a:pPr marL="342900" indent="-342900">
              <a:buAutoNum type="arabicPeriod"/>
            </a:pPr>
            <a:r>
              <a:rPr lang="en-US" dirty="0"/>
              <a:t>Personalized Campaign</a:t>
            </a:r>
          </a:p>
          <a:p>
            <a:r>
              <a:rPr lang="en-US" dirty="0"/>
              <a:t>	- Distinct Characteristics</a:t>
            </a:r>
          </a:p>
          <a:p>
            <a:r>
              <a:rPr lang="en-US" dirty="0"/>
              <a:t>	- Offer and Promote</a:t>
            </a:r>
          </a:p>
          <a:p>
            <a:r>
              <a:rPr lang="en-US" dirty="0"/>
              <a:t>2. Influential Factors</a:t>
            </a:r>
          </a:p>
          <a:p>
            <a:r>
              <a:rPr lang="en-US" dirty="0"/>
              <a:t>	- Key Predictors</a:t>
            </a:r>
          </a:p>
          <a:p>
            <a:r>
              <a:rPr lang="en-US" dirty="0"/>
              <a:t>	- Optimized by Groups</a:t>
            </a:r>
          </a:p>
        </p:txBody>
      </p:sp>
      <p:sp>
        <p:nvSpPr>
          <p:cNvPr id="4" name="Content Placeholder 2">
            <a:extLst>
              <a:ext uri="{FF2B5EF4-FFF2-40B4-BE49-F238E27FC236}">
                <a16:creationId xmlns:a16="http://schemas.microsoft.com/office/drawing/2014/main" id="{86838296-9FFC-D3AC-4779-571BB1D0CB7C}"/>
              </a:ext>
            </a:extLst>
          </p:cNvPr>
          <p:cNvSpPr txBox="1">
            <a:spLocks/>
          </p:cNvSpPr>
          <p:nvPr/>
        </p:nvSpPr>
        <p:spPr>
          <a:xfrm>
            <a:off x="6582616" y="2352405"/>
            <a:ext cx="4535978" cy="4518015"/>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b="1" dirty="0"/>
              <a:t>Model Enhancement</a:t>
            </a:r>
          </a:p>
          <a:p>
            <a:pPr marL="342900" indent="-342900">
              <a:buFont typeface="Corbel" panose="020B0503020204020204" pitchFamily="34" charset="0"/>
              <a:buAutoNum type="arabicPeriod"/>
            </a:pPr>
            <a:r>
              <a:rPr lang="en-US" dirty="0"/>
              <a:t>Classification Model</a:t>
            </a:r>
          </a:p>
          <a:p>
            <a:r>
              <a:rPr lang="en-US" dirty="0"/>
              <a:t>	- Additional Features</a:t>
            </a:r>
          </a:p>
          <a:p>
            <a:r>
              <a:rPr lang="en-US" dirty="0"/>
              <a:t>	- trans hist / demo data</a:t>
            </a:r>
          </a:p>
          <a:p>
            <a:r>
              <a:rPr lang="en-US" dirty="0"/>
              <a:t>2. Continuous Model Training</a:t>
            </a:r>
          </a:p>
          <a:p>
            <a:r>
              <a:rPr lang="en-US" dirty="0"/>
              <a:t>3. Data-Driven Decision Making</a:t>
            </a:r>
          </a:p>
          <a:p>
            <a:r>
              <a:rPr lang="en-US" dirty="0"/>
              <a:t>	- Use Insights from Pred</a:t>
            </a:r>
          </a:p>
          <a:p>
            <a:r>
              <a:rPr lang="en-US" dirty="0"/>
              <a:t>	- Clustering Analysis</a:t>
            </a:r>
          </a:p>
        </p:txBody>
      </p:sp>
      <p:cxnSp>
        <p:nvCxnSpPr>
          <p:cNvPr id="7" name="Straight Connector 6">
            <a:extLst>
              <a:ext uri="{FF2B5EF4-FFF2-40B4-BE49-F238E27FC236}">
                <a16:creationId xmlns:a16="http://schemas.microsoft.com/office/drawing/2014/main" id="{681CCF96-9932-6CCD-A55E-B2BF8CC6D606}"/>
              </a:ext>
            </a:extLst>
          </p:cNvPr>
          <p:cNvCxnSpPr/>
          <p:nvPr/>
        </p:nvCxnSpPr>
        <p:spPr>
          <a:xfrm>
            <a:off x="6096000" y="2339984"/>
            <a:ext cx="0" cy="4116234"/>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4816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3882-6308-084F-6ACF-B34E4DFDE193}"/>
              </a:ext>
            </a:extLst>
          </p:cNvPr>
          <p:cNvSpPr>
            <a:spLocks noGrp="1"/>
          </p:cNvSpPr>
          <p:nvPr>
            <p:ph type="title"/>
          </p:nvPr>
        </p:nvSpPr>
        <p:spPr/>
        <p:txBody>
          <a:bodyPr/>
          <a:lstStyle/>
          <a:p>
            <a:r>
              <a:rPr lang="en-US" dirty="0"/>
              <a:t>Business Suggestions (cont.)</a:t>
            </a:r>
          </a:p>
        </p:txBody>
      </p:sp>
      <p:sp>
        <p:nvSpPr>
          <p:cNvPr id="3" name="Content Placeholder 2">
            <a:extLst>
              <a:ext uri="{FF2B5EF4-FFF2-40B4-BE49-F238E27FC236}">
                <a16:creationId xmlns:a16="http://schemas.microsoft.com/office/drawing/2014/main" id="{EEAC1CC3-1118-6132-B0A7-744C13F0FD10}"/>
              </a:ext>
            </a:extLst>
          </p:cNvPr>
          <p:cNvSpPr>
            <a:spLocks noGrp="1"/>
          </p:cNvSpPr>
          <p:nvPr>
            <p:ph idx="1"/>
          </p:nvPr>
        </p:nvSpPr>
        <p:spPr>
          <a:xfrm>
            <a:off x="1769546" y="2353840"/>
            <a:ext cx="7790089" cy="3651504"/>
          </a:xfrm>
        </p:spPr>
        <p:txBody>
          <a:bodyPr>
            <a:normAutofit/>
          </a:bodyPr>
          <a:lstStyle/>
          <a:p>
            <a:r>
              <a:rPr lang="en-US" b="1" dirty="0"/>
              <a:t>Customer Engagement and Experience</a:t>
            </a:r>
          </a:p>
          <a:p>
            <a:pPr marL="342900" indent="-342900">
              <a:buAutoNum type="arabicPeriod"/>
            </a:pPr>
            <a:r>
              <a:rPr lang="en-US" dirty="0"/>
              <a:t>Enhance Customer Exp.</a:t>
            </a:r>
          </a:p>
          <a:p>
            <a:r>
              <a:rPr lang="en-US" dirty="0"/>
              <a:t>	- Use Seg Analysis to improve and personalize</a:t>
            </a:r>
          </a:p>
          <a:p>
            <a:r>
              <a:rPr lang="en-US" dirty="0"/>
              <a:t>	- Loyalty Program</a:t>
            </a:r>
          </a:p>
          <a:p>
            <a:r>
              <a:rPr lang="en-US" dirty="0"/>
              <a:t>2. Feedback Mechanisms</a:t>
            </a:r>
          </a:p>
          <a:p>
            <a:r>
              <a:rPr lang="en-US" dirty="0"/>
              <a:t>	- Gather customer opinions and preferences</a:t>
            </a:r>
          </a:p>
          <a:p>
            <a:r>
              <a:rPr lang="en-US" dirty="0"/>
              <a:t>	- Refine customer segments &amp; adjust strategies</a:t>
            </a:r>
          </a:p>
        </p:txBody>
      </p:sp>
    </p:spTree>
    <p:extLst>
      <p:ext uri="{BB962C8B-B14F-4D97-AF65-F5344CB8AC3E}">
        <p14:creationId xmlns:p14="http://schemas.microsoft.com/office/powerpoint/2010/main" val="2832695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EFB0977-4F2D-9DA7-5284-5B987D7B45D7}"/>
              </a:ext>
            </a:extLst>
          </p:cNvPr>
          <p:cNvSpPr>
            <a:spLocks noGrp="1"/>
          </p:cNvSpPr>
          <p:nvPr>
            <p:ph type="ctrTitle"/>
          </p:nvPr>
        </p:nvSpPr>
        <p:spPr>
          <a:xfrm>
            <a:off x="7430501" y="1847596"/>
            <a:ext cx="3459760" cy="2186393"/>
          </a:xfrm>
        </p:spPr>
        <p:txBody>
          <a:bodyPr anchor="b">
            <a:normAutofit/>
          </a:bodyPr>
          <a:lstStyle/>
          <a:p>
            <a:pPr algn="ctr"/>
            <a:r>
              <a:rPr lang="en-US" sz="3600" dirty="0">
                <a:solidFill>
                  <a:schemeClr val="tx1">
                    <a:lumMod val="75000"/>
                    <a:lumOff val="25000"/>
                  </a:schemeClr>
                </a:solidFill>
              </a:rPr>
              <a:t>Thank you!</a:t>
            </a:r>
          </a:p>
        </p:txBody>
      </p:sp>
      <p:pic>
        <p:nvPicPr>
          <p:cNvPr id="7" name="Graphic 6" descr="Handshake">
            <a:extLst>
              <a:ext uri="{FF2B5EF4-FFF2-40B4-BE49-F238E27FC236}">
                <a16:creationId xmlns:a16="http://schemas.microsoft.com/office/drawing/2014/main" id="{13957D79-C245-FFAC-5996-3540F1286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684" y="957869"/>
            <a:ext cx="4943233" cy="4943233"/>
          </a:xfrm>
          <a:prstGeom prst="rect">
            <a:avLst/>
          </a:prstGeom>
        </p:spPr>
      </p:pic>
    </p:spTree>
    <p:extLst>
      <p:ext uri="{BB962C8B-B14F-4D97-AF65-F5344CB8AC3E}">
        <p14:creationId xmlns:p14="http://schemas.microsoft.com/office/powerpoint/2010/main" val="32714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161A9D1B-8E67-5C8B-BCFE-3579322DC1DD}"/>
              </a:ext>
            </a:extLst>
          </p:cNvPr>
          <p:cNvPicPr>
            <a:picLocks noChangeAspect="1"/>
          </p:cNvPicPr>
          <p:nvPr/>
        </p:nvPicPr>
        <p:blipFill rotWithShape="1">
          <a:blip r:embed="rId2"/>
          <a:srcRect r="1" b="17679"/>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94B1B03-4095-A2CC-4889-3FE0E71C299C}"/>
              </a:ext>
            </a:extLst>
          </p:cNvPr>
          <p:cNvSpPr>
            <a:spLocks noGrp="1"/>
          </p:cNvSpPr>
          <p:nvPr>
            <p:ph type="title"/>
          </p:nvPr>
        </p:nvSpPr>
        <p:spPr>
          <a:xfrm>
            <a:off x="8102379" y="2456814"/>
            <a:ext cx="3689406" cy="1944371"/>
          </a:xfrm>
        </p:spPr>
        <p:txBody>
          <a:bodyPr anchor="b">
            <a:normAutofit/>
          </a:bodyPr>
          <a:lstStyle/>
          <a:p>
            <a:pPr>
              <a:lnSpc>
                <a:spcPct val="120000"/>
              </a:lnSpc>
            </a:pPr>
            <a:r>
              <a:rPr lang="en-US" dirty="0"/>
              <a:t>Where data is from? </a:t>
            </a:r>
            <a:br>
              <a:rPr lang="en-US" dirty="0"/>
            </a:br>
            <a:r>
              <a:rPr lang="en-US" dirty="0">
                <a:hlinkClick r:id="rId3"/>
              </a:rPr>
              <a:t>Kaggle Data</a:t>
            </a:r>
            <a:endParaRPr lang="en-US" dirty="0"/>
          </a:p>
        </p:txBody>
      </p:sp>
    </p:spTree>
    <p:extLst>
      <p:ext uri="{BB962C8B-B14F-4D97-AF65-F5344CB8AC3E}">
        <p14:creationId xmlns:p14="http://schemas.microsoft.com/office/powerpoint/2010/main" val="7703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8260-E19E-C153-2803-23A0D11712C3}"/>
              </a:ext>
            </a:extLst>
          </p:cNvPr>
          <p:cNvSpPr>
            <a:spLocks noGrp="1"/>
          </p:cNvSpPr>
          <p:nvPr>
            <p:ph type="title"/>
          </p:nvPr>
        </p:nvSpPr>
        <p:spPr/>
        <p:txBody>
          <a:bodyPr/>
          <a:lstStyle/>
          <a:p>
            <a:r>
              <a:rPr lang="en-US" dirty="0"/>
              <a:t>Introduction to Dataset</a:t>
            </a:r>
          </a:p>
        </p:txBody>
      </p:sp>
      <p:sp>
        <p:nvSpPr>
          <p:cNvPr id="3" name="Content Placeholder 2">
            <a:extLst>
              <a:ext uri="{FF2B5EF4-FFF2-40B4-BE49-F238E27FC236}">
                <a16:creationId xmlns:a16="http://schemas.microsoft.com/office/drawing/2014/main" id="{9489442A-EDC7-4C1E-F002-F495875BD70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57481B9-3C17-997E-E793-595672D895FD}"/>
              </a:ext>
            </a:extLst>
          </p:cNvPr>
          <p:cNvPicPr>
            <a:picLocks noChangeAspect="1"/>
          </p:cNvPicPr>
          <p:nvPr/>
        </p:nvPicPr>
        <p:blipFill>
          <a:blip r:embed="rId2"/>
          <a:stretch>
            <a:fillRect/>
          </a:stretch>
        </p:blipFill>
        <p:spPr>
          <a:xfrm>
            <a:off x="934137" y="2312276"/>
            <a:ext cx="4787900" cy="4470400"/>
          </a:xfrm>
          <a:prstGeom prst="rect">
            <a:avLst/>
          </a:prstGeom>
        </p:spPr>
      </p:pic>
      <p:pic>
        <p:nvPicPr>
          <p:cNvPr id="5" name="Picture 4">
            <a:extLst>
              <a:ext uri="{FF2B5EF4-FFF2-40B4-BE49-F238E27FC236}">
                <a16:creationId xmlns:a16="http://schemas.microsoft.com/office/drawing/2014/main" id="{D1D1B15A-B366-8885-CB90-F24A7F63AE65}"/>
              </a:ext>
            </a:extLst>
          </p:cNvPr>
          <p:cNvPicPr>
            <a:picLocks noChangeAspect="1"/>
          </p:cNvPicPr>
          <p:nvPr/>
        </p:nvPicPr>
        <p:blipFill>
          <a:blip r:embed="rId3"/>
          <a:stretch>
            <a:fillRect/>
          </a:stretch>
        </p:blipFill>
        <p:spPr>
          <a:xfrm>
            <a:off x="6096000" y="2312276"/>
            <a:ext cx="4813300" cy="4254500"/>
          </a:xfrm>
          <a:prstGeom prst="rect">
            <a:avLst/>
          </a:prstGeom>
        </p:spPr>
      </p:pic>
      <p:pic>
        <p:nvPicPr>
          <p:cNvPr id="6" name="Picture 5">
            <a:extLst>
              <a:ext uri="{FF2B5EF4-FFF2-40B4-BE49-F238E27FC236}">
                <a16:creationId xmlns:a16="http://schemas.microsoft.com/office/drawing/2014/main" id="{C9B94A44-DFCB-9FC0-8E51-58D64D308B12}"/>
              </a:ext>
            </a:extLst>
          </p:cNvPr>
          <p:cNvPicPr>
            <a:picLocks noChangeAspect="1"/>
          </p:cNvPicPr>
          <p:nvPr/>
        </p:nvPicPr>
        <p:blipFill>
          <a:blip r:embed="rId4"/>
          <a:stretch>
            <a:fillRect/>
          </a:stretch>
        </p:blipFill>
        <p:spPr>
          <a:xfrm>
            <a:off x="442783" y="3238653"/>
            <a:ext cx="11306433" cy="1798749"/>
          </a:xfrm>
          <a:prstGeom prst="rect">
            <a:avLst/>
          </a:prstGeom>
        </p:spPr>
      </p:pic>
    </p:spTree>
    <p:extLst>
      <p:ext uri="{BB962C8B-B14F-4D97-AF65-F5344CB8AC3E}">
        <p14:creationId xmlns:p14="http://schemas.microsoft.com/office/powerpoint/2010/main" val="255771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D6E01C2-EB15-91DB-EA4B-B12E34BE1A06}"/>
              </a:ext>
            </a:extLst>
          </p:cNvPr>
          <p:cNvSpPr>
            <a:spLocks noGrp="1"/>
          </p:cNvSpPr>
          <p:nvPr>
            <p:ph type="title"/>
          </p:nvPr>
        </p:nvSpPr>
        <p:spPr>
          <a:xfrm>
            <a:off x="6090045" y="1651005"/>
            <a:ext cx="5624118" cy="3284538"/>
          </a:xfrm>
        </p:spPr>
        <p:txBody>
          <a:bodyPr vert="horz" lIns="109728" tIns="109728" rIns="109728" bIns="91440" rtlCol="0" anchor="b">
            <a:normAutofit/>
          </a:bodyPr>
          <a:lstStyle/>
          <a:p>
            <a:pPr>
              <a:lnSpc>
                <a:spcPct val="120000"/>
              </a:lnSpc>
            </a:pPr>
            <a:r>
              <a:rPr lang="en-US" sz="5400" dirty="0">
                <a:solidFill>
                  <a:schemeClr val="tx1">
                    <a:lumMod val="85000"/>
                    <a:lumOff val="15000"/>
                  </a:schemeClr>
                </a:solidFill>
              </a:rPr>
              <a:t>Section II: Descriptive Analysis</a:t>
            </a:r>
          </a:p>
        </p:txBody>
      </p:sp>
      <p:sp>
        <p:nvSpPr>
          <p:cNvPr id="28" name="Freeform: Shape 27">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Graphic 6" descr="Bar chart">
            <a:extLst>
              <a:ext uri="{FF2B5EF4-FFF2-40B4-BE49-F238E27FC236}">
                <a16:creationId xmlns:a16="http://schemas.microsoft.com/office/drawing/2014/main" id="{C6BFB335-F668-0880-54DC-FD0387BE1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571" y="1794394"/>
            <a:ext cx="3217333" cy="3217333"/>
          </a:xfrm>
          <a:prstGeom prst="rect">
            <a:avLst/>
          </a:prstGeom>
        </p:spPr>
      </p:pic>
    </p:spTree>
    <p:extLst>
      <p:ext uri="{BB962C8B-B14F-4D97-AF65-F5344CB8AC3E}">
        <p14:creationId xmlns:p14="http://schemas.microsoft.com/office/powerpoint/2010/main" val="1909783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dirty="0"/>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a:solidFill>
                  <a:srgbClr val="434343"/>
                </a:solidFill>
                <a:latin typeface="Times New Roman"/>
                <a:cs typeface="Times New Roman"/>
              </a:rPr>
              <a:t>Gender Distribution</a:t>
            </a:r>
            <a:endParaRPr lang="en-US" sz="2400"/>
          </a:p>
        </p:txBody>
      </p:sp>
      <p:pic>
        <p:nvPicPr>
          <p:cNvPr id="4" name="Picture 3" descr="A blue and red circle with text&#10;&#10;Description automatically generated">
            <a:extLst>
              <a:ext uri="{FF2B5EF4-FFF2-40B4-BE49-F238E27FC236}">
                <a16:creationId xmlns:a16="http://schemas.microsoft.com/office/drawing/2014/main" id="{97EEA971-26A9-4272-0016-0B73C3AE5AA8}"/>
              </a:ext>
            </a:extLst>
          </p:cNvPr>
          <p:cNvPicPr>
            <a:picLocks noChangeAspect="1"/>
          </p:cNvPicPr>
          <p:nvPr/>
        </p:nvPicPr>
        <p:blipFill>
          <a:blip r:embed="rId2"/>
          <a:stretch>
            <a:fillRect/>
          </a:stretch>
        </p:blipFill>
        <p:spPr>
          <a:xfrm>
            <a:off x="1924050" y="3016704"/>
            <a:ext cx="4007757" cy="3419021"/>
          </a:xfrm>
          <a:prstGeom prst="rect">
            <a:avLst/>
          </a:prstGeom>
        </p:spPr>
      </p:pic>
      <p:sp>
        <p:nvSpPr>
          <p:cNvPr id="5" name="TextBox 4">
            <a:extLst>
              <a:ext uri="{FF2B5EF4-FFF2-40B4-BE49-F238E27FC236}">
                <a16:creationId xmlns:a16="http://schemas.microsoft.com/office/drawing/2014/main" id="{667D6B1D-8BEE-70ED-4080-EBB322FD7E45}"/>
              </a:ext>
            </a:extLst>
          </p:cNvPr>
          <p:cNvSpPr txBox="1"/>
          <p:nvPr/>
        </p:nvSpPr>
        <p:spPr>
          <a:xfrm>
            <a:off x="6712856" y="3029856"/>
            <a:ext cx="46445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eiryo"/>
                <a:cs typeface="Times New Roman"/>
              </a:rPr>
              <a:t>The dataset contains records from 8,068 respondents, consisting of 3,651 females and 4,417 males. The gender distribution was visualized using a pie chart, illustrating a slightly higher proportion of male respondents (54.7%) compared to female respondents (45.3%).</a:t>
            </a:r>
            <a:endParaRPr lang="en-US"/>
          </a:p>
        </p:txBody>
      </p:sp>
    </p:spTree>
    <p:extLst>
      <p:ext uri="{BB962C8B-B14F-4D97-AF65-F5344CB8AC3E}">
        <p14:creationId xmlns:p14="http://schemas.microsoft.com/office/powerpoint/2010/main" val="352869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a:solidFill>
                  <a:srgbClr val="434343"/>
                </a:solidFill>
                <a:latin typeface="Times New Roman"/>
                <a:cs typeface="Times New Roman"/>
              </a:rPr>
              <a:t>Family Size Distribution</a:t>
            </a:r>
            <a:endParaRPr lang="en-US" sz="2400"/>
          </a:p>
        </p:txBody>
      </p:sp>
      <p:sp>
        <p:nvSpPr>
          <p:cNvPr id="5" name="TextBox 4">
            <a:extLst>
              <a:ext uri="{FF2B5EF4-FFF2-40B4-BE49-F238E27FC236}">
                <a16:creationId xmlns:a16="http://schemas.microsoft.com/office/drawing/2014/main" id="{667D6B1D-8BEE-70ED-4080-EBB322FD7E45}"/>
              </a:ext>
            </a:extLst>
          </p:cNvPr>
          <p:cNvSpPr txBox="1"/>
          <p:nvPr/>
        </p:nvSpPr>
        <p:spPr>
          <a:xfrm>
            <a:off x="1554116" y="3426096"/>
            <a:ext cx="47817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eiryo"/>
                <a:cs typeface="Times New Roman"/>
              </a:rPr>
              <a:t>We analyzed the family size distribution which showed a continuous variable with a wide range of values. The histogram with a kernel density estimate (KDE) overlay provided insights into the commonality of different family sizes, highlighting a mode at smaller family sizes.</a:t>
            </a:r>
            <a:endParaRPr lang="en-US"/>
          </a:p>
          <a:p>
            <a:br>
              <a:rPr lang="en-US"/>
            </a:br>
            <a:endParaRPr lang="en-US"/>
          </a:p>
        </p:txBody>
      </p:sp>
      <p:pic>
        <p:nvPicPr>
          <p:cNvPr id="6" name="Picture 5" descr="A graph of a family size distribution&#10;&#10;Description automatically generated">
            <a:extLst>
              <a:ext uri="{FF2B5EF4-FFF2-40B4-BE49-F238E27FC236}">
                <a16:creationId xmlns:a16="http://schemas.microsoft.com/office/drawing/2014/main" id="{BF35FE83-2BF1-0488-4F39-2924F411D07E}"/>
              </a:ext>
            </a:extLst>
          </p:cNvPr>
          <p:cNvPicPr>
            <a:picLocks noChangeAspect="1"/>
          </p:cNvPicPr>
          <p:nvPr/>
        </p:nvPicPr>
        <p:blipFill>
          <a:blip r:embed="rId2"/>
          <a:stretch>
            <a:fillRect/>
          </a:stretch>
        </p:blipFill>
        <p:spPr>
          <a:xfrm>
            <a:off x="6453187" y="2470785"/>
            <a:ext cx="5175885" cy="3272790"/>
          </a:xfrm>
          <a:prstGeom prst="rect">
            <a:avLst/>
          </a:prstGeom>
        </p:spPr>
      </p:pic>
    </p:spTree>
    <p:extLst>
      <p:ext uri="{BB962C8B-B14F-4D97-AF65-F5344CB8AC3E}">
        <p14:creationId xmlns:p14="http://schemas.microsoft.com/office/powerpoint/2010/main" val="415162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a:solidFill>
                  <a:srgbClr val="434343"/>
                </a:solidFill>
                <a:latin typeface="Times New Roman"/>
                <a:cs typeface="Times New Roman"/>
              </a:rPr>
              <a:t>Spending Score Distribution</a:t>
            </a:r>
            <a:endParaRPr lang="en-US" sz="2400"/>
          </a:p>
        </p:txBody>
      </p:sp>
      <p:sp>
        <p:nvSpPr>
          <p:cNvPr id="5" name="TextBox 4">
            <a:extLst>
              <a:ext uri="{FF2B5EF4-FFF2-40B4-BE49-F238E27FC236}">
                <a16:creationId xmlns:a16="http://schemas.microsoft.com/office/drawing/2014/main" id="{667D6B1D-8BEE-70ED-4080-EBB322FD7E45}"/>
              </a:ext>
            </a:extLst>
          </p:cNvPr>
          <p:cNvSpPr txBox="1"/>
          <p:nvPr/>
        </p:nvSpPr>
        <p:spPr>
          <a:xfrm>
            <a:off x="1874156" y="3426096"/>
            <a:ext cx="44464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eiryo"/>
                <a:cs typeface="Times New Roman"/>
              </a:rPr>
              <a:t>The distribution of spending scores was detailed through a histogram, indicating three distinct groups categorized as low, average, and high spenders. This visualization was integral in understanding the spending behaviors associated with different demographic groups.</a:t>
            </a:r>
          </a:p>
          <a:p>
            <a:br>
              <a:rPr lang="en-US"/>
            </a:br>
            <a:endParaRPr lang="en-US"/>
          </a:p>
        </p:txBody>
      </p:sp>
      <p:pic>
        <p:nvPicPr>
          <p:cNvPr id="4" name="Picture 3">
            <a:extLst>
              <a:ext uri="{FF2B5EF4-FFF2-40B4-BE49-F238E27FC236}">
                <a16:creationId xmlns:a16="http://schemas.microsoft.com/office/drawing/2014/main" id="{A6B282B6-BC05-2C2A-BE61-3C3D93926822}"/>
              </a:ext>
            </a:extLst>
          </p:cNvPr>
          <p:cNvPicPr>
            <a:picLocks noChangeAspect="1"/>
          </p:cNvPicPr>
          <p:nvPr/>
        </p:nvPicPr>
        <p:blipFill>
          <a:blip r:embed="rId2"/>
          <a:stretch>
            <a:fillRect/>
          </a:stretch>
        </p:blipFill>
        <p:spPr>
          <a:xfrm>
            <a:off x="6629400" y="2521980"/>
            <a:ext cx="5189220" cy="3216120"/>
          </a:xfrm>
          <a:prstGeom prst="rect">
            <a:avLst/>
          </a:prstGeom>
        </p:spPr>
      </p:pic>
    </p:spTree>
    <p:extLst>
      <p:ext uri="{BB962C8B-B14F-4D97-AF65-F5344CB8AC3E}">
        <p14:creationId xmlns:p14="http://schemas.microsoft.com/office/powerpoint/2010/main" val="320528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52CD-14F0-7F1C-555D-0CD15A678530}"/>
              </a:ext>
            </a:extLst>
          </p:cNvPr>
          <p:cNvSpPr>
            <a:spLocks noGrp="1"/>
          </p:cNvSpPr>
          <p:nvPr>
            <p:ph type="title"/>
          </p:nvPr>
        </p:nvSpPr>
        <p:spPr/>
        <p:txBody>
          <a:bodyPr/>
          <a:lstStyle/>
          <a:p>
            <a:r>
              <a:rPr lang="en-US"/>
              <a:t>Section II: Descriptive Analysis:</a:t>
            </a:r>
          </a:p>
        </p:txBody>
      </p:sp>
      <p:sp>
        <p:nvSpPr>
          <p:cNvPr id="3" name="Content Placeholder 2">
            <a:extLst>
              <a:ext uri="{FF2B5EF4-FFF2-40B4-BE49-F238E27FC236}">
                <a16:creationId xmlns:a16="http://schemas.microsoft.com/office/drawing/2014/main" id="{4A3B0793-4692-370F-5563-6322BBA202B8}"/>
              </a:ext>
            </a:extLst>
          </p:cNvPr>
          <p:cNvSpPr>
            <a:spLocks noGrp="1"/>
          </p:cNvSpPr>
          <p:nvPr>
            <p:ph idx="1"/>
          </p:nvPr>
        </p:nvSpPr>
        <p:spPr/>
        <p:txBody>
          <a:bodyPr vert="horz" lIns="109728" tIns="109728" rIns="109728" bIns="91440" rtlCol="0" anchor="t">
            <a:normAutofit/>
          </a:bodyPr>
          <a:lstStyle/>
          <a:p>
            <a:r>
              <a:rPr lang="en-US" sz="2400" b="1">
                <a:solidFill>
                  <a:srgbClr val="434343"/>
                </a:solidFill>
                <a:latin typeface="Times New Roman"/>
                <a:cs typeface="Times New Roman"/>
              </a:rPr>
              <a:t>Age Distribution</a:t>
            </a:r>
            <a:endParaRPr lang="en-US" sz="2400"/>
          </a:p>
        </p:txBody>
      </p:sp>
      <p:sp>
        <p:nvSpPr>
          <p:cNvPr id="5" name="TextBox 4">
            <a:extLst>
              <a:ext uri="{FF2B5EF4-FFF2-40B4-BE49-F238E27FC236}">
                <a16:creationId xmlns:a16="http://schemas.microsoft.com/office/drawing/2014/main" id="{667D6B1D-8BEE-70ED-4080-EBB322FD7E45}"/>
              </a:ext>
            </a:extLst>
          </p:cNvPr>
          <p:cNvSpPr txBox="1"/>
          <p:nvPr/>
        </p:nvSpPr>
        <p:spPr>
          <a:xfrm>
            <a:off x="6712856" y="3029856"/>
            <a:ext cx="464457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eiryo"/>
                <a:cs typeface="Times New Roman"/>
              </a:rPr>
              <a:t>Age data was visualized using a histogram segmented into five-year intervals, which helped in identifying the age groups most prevalent in our dataset. The KDE showed a bimodal distribution, suggesting two major age groups within our respondents.</a:t>
            </a:r>
          </a:p>
        </p:txBody>
      </p:sp>
      <p:pic>
        <p:nvPicPr>
          <p:cNvPr id="6" name="Picture 5" descr="A graph of a number of customers&#10;&#10;Description automatically generated">
            <a:extLst>
              <a:ext uri="{FF2B5EF4-FFF2-40B4-BE49-F238E27FC236}">
                <a16:creationId xmlns:a16="http://schemas.microsoft.com/office/drawing/2014/main" id="{7E724769-DFB5-BD35-42D5-143F25F83C7C}"/>
              </a:ext>
            </a:extLst>
          </p:cNvPr>
          <p:cNvPicPr>
            <a:picLocks noChangeAspect="1"/>
          </p:cNvPicPr>
          <p:nvPr/>
        </p:nvPicPr>
        <p:blipFill>
          <a:blip r:embed="rId2"/>
          <a:stretch>
            <a:fillRect/>
          </a:stretch>
        </p:blipFill>
        <p:spPr>
          <a:xfrm>
            <a:off x="1485900" y="3028216"/>
            <a:ext cx="5036820" cy="2958028"/>
          </a:xfrm>
          <a:prstGeom prst="rect">
            <a:avLst/>
          </a:prstGeom>
        </p:spPr>
      </p:pic>
    </p:spTree>
    <p:extLst>
      <p:ext uri="{BB962C8B-B14F-4D97-AF65-F5344CB8AC3E}">
        <p14:creationId xmlns:p14="http://schemas.microsoft.com/office/powerpoint/2010/main" val="851209843"/>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03039"/>
      </a:dk2>
      <a:lt2>
        <a:srgbClr val="E2E3E8"/>
      </a:lt2>
      <a:accent1>
        <a:srgbClr val="AAA178"/>
      </a:accent1>
      <a:accent2>
        <a:srgbClr val="99A868"/>
      </a:accent2>
      <a:accent3>
        <a:srgbClr val="8AAB79"/>
      </a:accent3>
      <a:accent4>
        <a:srgbClr val="6DB072"/>
      </a:accent4>
      <a:accent5>
        <a:srgbClr val="78AA90"/>
      </a:accent5>
      <a:accent6>
        <a:srgbClr val="6BACA6"/>
      </a:accent6>
      <a:hlink>
        <a:srgbClr val="6976A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1350</TotalTime>
  <Words>853</Words>
  <Application>Microsoft Macintosh PowerPoint</Application>
  <PresentationFormat>Widescreen</PresentationFormat>
  <Paragraphs>89</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Meiryo</vt:lpstr>
      <vt:lpstr>system-ui</vt:lpstr>
      <vt:lpstr>Aptos</vt:lpstr>
      <vt:lpstr>Arial</vt:lpstr>
      <vt:lpstr>Corbel</vt:lpstr>
      <vt:lpstr>Times New Roman</vt:lpstr>
      <vt:lpstr>SketchLinesVTI</vt:lpstr>
      <vt:lpstr>Customer Segmentation Analysis and Suggestions</vt:lpstr>
      <vt:lpstr>Background of this Analysis</vt:lpstr>
      <vt:lpstr>Where data is from?  Kaggle Data</vt:lpstr>
      <vt:lpstr>Introduction to Dataset</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 Descriptive Analysis:</vt:lpstr>
      <vt:lpstr>Section III: Model Selection</vt:lpstr>
      <vt:lpstr>Part 1: Predictive Modeling for Spending Score</vt:lpstr>
      <vt:lpstr>Part 2: Customer Segmentation Clustering - KMeans</vt:lpstr>
      <vt:lpstr>Part 3: Customer Segmentation Prediction</vt:lpstr>
      <vt:lpstr>Part 4: Feature Importance Analysis</vt:lpstr>
      <vt:lpstr>PowerPoint Presentation</vt:lpstr>
      <vt:lpstr>PowerPoint Presentation</vt:lpstr>
      <vt:lpstr>PowerPoint Presentation</vt:lpstr>
      <vt:lpstr>Business Suggestions</vt:lpstr>
      <vt:lpstr>Business Suggestions</vt:lpstr>
      <vt:lpstr>Business Suggestions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Analysis and Suggestions</dc:title>
  <dc:creator>Nathaniel Zhu</dc:creator>
  <cp:lastModifiedBy>Nathaniel Zhu</cp:lastModifiedBy>
  <cp:revision>2</cp:revision>
  <dcterms:created xsi:type="dcterms:W3CDTF">2024-06-03T20:11:14Z</dcterms:created>
  <dcterms:modified xsi:type="dcterms:W3CDTF">2024-06-04T20:15:46Z</dcterms:modified>
</cp:coreProperties>
</file>